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4"/>
  </p:notesMasterIdLst>
  <p:handoutMasterIdLst>
    <p:handoutMasterId r:id="rId75"/>
  </p:handoutMasterIdLst>
  <p:sldIdLst>
    <p:sldId id="256" r:id="rId2"/>
    <p:sldId id="264" r:id="rId3"/>
    <p:sldId id="265" r:id="rId4"/>
    <p:sldId id="266" r:id="rId5"/>
    <p:sldId id="318" r:id="rId6"/>
    <p:sldId id="317" r:id="rId7"/>
    <p:sldId id="294" r:id="rId8"/>
    <p:sldId id="302" r:id="rId9"/>
    <p:sldId id="313" r:id="rId10"/>
    <p:sldId id="299" r:id="rId11"/>
    <p:sldId id="303" r:id="rId12"/>
    <p:sldId id="335" r:id="rId13"/>
    <p:sldId id="328" r:id="rId14"/>
    <p:sldId id="336" r:id="rId15"/>
    <p:sldId id="305" r:id="rId16"/>
    <p:sldId id="300" r:id="rId17"/>
    <p:sldId id="306" r:id="rId18"/>
    <p:sldId id="301" r:id="rId19"/>
    <p:sldId id="298" r:id="rId20"/>
    <p:sldId id="267" r:id="rId21"/>
    <p:sldId id="279" r:id="rId22"/>
    <p:sldId id="261" r:id="rId23"/>
    <p:sldId id="260" r:id="rId24"/>
    <p:sldId id="280" r:id="rId25"/>
    <p:sldId id="281" r:id="rId26"/>
    <p:sldId id="343" r:id="rId27"/>
    <p:sldId id="344" r:id="rId28"/>
    <p:sldId id="319" r:id="rId29"/>
    <p:sldId id="282" r:id="rId30"/>
    <p:sldId id="277" r:id="rId31"/>
    <p:sldId id="345" r:id="rId32"/>
    <p:sldId id="347" r:id="rId33"/>
    <p:sldId id="346" r:id="rId34"/>
    <p:sldId id="348" r:id="rId35"/>
    <p:sldId id="337" r:id="rId36"/>
    <p:sldId id="338" r:id="rId37"/>
    <p:sldId id="339" r:id="rId38"/>
    <p:sldId id="325" r:id="rId39"/>
    <p:sldId id="327" r:id="rId40"/>
    <p:sldId id="342" r:id="rId41"/>
    <p:sldId id="351" r:id="rId42"/>
    <p:sldId id="333" r:id="rId43"/>
    <p:sldId id="340" r:id="rId44"/>
    <p:sldId id="326" r:id="rId45"/>
    <p:sldId id="341" r:id="rId46"/>
    <p:sldId id="268" r:id="rId47"/>
    <p:sldId id="283" r:id="rId48"/>
    <p:sldId id="350" r:id="rId49"/>
    <p:sldId id="271" r:id="rId50"/>
    <p:sldId id="284" r:id="rId51"/>
    <p:sldId id="285" r:id="rId52"/>
    <p:sldId id="286" r:id="rId53"/>
    <p:sldId id="349" r:id="rId54"/>
    <p:sldId id="273" r:id="rId55"/>
    <p:sldId id="288" r:id="rId56"/>
    <p:sldId id="289" r:id="rId57"/>
    <p:sldId id="290" r:id="rId58"/>
    <p:sldId id="323" r:id="rId59"/>
    <p:sldId id="308" r:id="rId60"/>
    <p:sldId id="324" r:id="rId61"/>
    <p:sldId id="307" r:id="rId62"/>
    <p:sldId id="329" r:id="rId63"/>
    <p:sldId id="292" r:id="rId64"/>
    <p:sldId id="330" r:id="rId65"/>
    <p:sldId id="309" r:id="rId66"/>
    <p:sldId id="322" r:id="rId67"/>
    <p:sldId id="331" r:id="rId68"/>
    <p:sldId id="312" r:id="rId69"/>
    <p:sldId id="332" r:id="rId70"/>
    <p:sldId id="291" r:id="rId71"/>
    <p:sldId id="275" r:id="rId72"/>
    <p:sldId id="278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FF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26157A9-096E-4DAF-BAC8-ED35DEFDB6E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68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noProof="0" smtClean="0"/>
              <a:t>Cliquez pour modifier les styles du texte du masque</a:t>
            </a:r>
          </a:p>
          <a:p>
            <a:pPr lvl="1"/>
            <a:r>
              <a:rPr lang="en-NZ" noProof="0" smtClean="0"/>
              <a:t>Deuxième niveau</a:t>
            </a:r>
          </a:p>
          <a:p>
            <a:pPr lvl="2"/>
            <a:r>
              <a:rPr lang="en-NZ" noProof="0" smtClean="0"/>
              <a:t>Troisième niveau</a:t>
            </a:r>
          </a:p>
          <a:p>
            <a:pPr lvl="3"/>
            <a:r>
              <a:rPr lang="en-NZ" noProof="0" smtClean="0"/>
              <a:t>Quatrième niveau</a:t>
            </a:r>
          </a:p>
          <a:p>
            <a:pPr lvl="4"/>
            <a:r>
              <a:rPr lang="en-NZ" noProof="0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2CE5393-FB26-488D-A39B-4B144875A86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2C163-8F8F-4EE4-9306-9B007700625F}" type="slidenum">
              <a:rPr lang="en-NZ"/>
              <a:pPr/>
              <a:t>1</a:t>
            </a:fld>
            <a:endParaRPr lang="en-NZ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AD1CE-203F-4BE9-8F4B-FF91B438870F}" type="slidenum">
              <a:rPr lang="en-NZ"/>
              <a:pPr/>
              <a:t>22</a:t>
            </a:fld>
            <a:endParaRPr lang="en-NZ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D876F-57F6-4D87-AE98-E401CB214C64}" type="slidenum">
              <a:rPr lang="en-NZ"/>
              <a:pPr/>
              <a:t>23</a:t>
            </a:fld>
            <a:endParaRPr lang="en-NZ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784500-02BE-4DB5-8998-B833E546A7A2}" type="slidenum">
              <a:rPr lang="en-NZ"/>
              <a:pPr/>
              <a:t>24</a:t>
            </a:fld>
            <a:endParaRPr lang="en-NZ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1F3DB-3200-409C-9C9F-6A9FE70521B9}" type="slidenum">
              <a:rPr lang="en-NZ"/>
              <a:pPr/>
              <a:t>25</a:t>
            </a:fld>
            <a:endParaRPr lang="en-NZ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9869A-E129-4B8F-B487-205646D1295B}" type="slidenum">
              <a:rPr lang="en-NZ"/>
              <a:pPr/>
              <a:t>26</a:t>
            </a:fld>
            <a:endParaRPr lang="en-NZ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397873-2900-4F96-B00A-7CC1E960D306}" type="slidenum">
              <a:rPr lang="en-NZ"/>
              <a:pPr/>
              <a:t>27</a:t>
            </a:fld>
            <a:endParaRPr lang="en-NZ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2E929-BB03-4970-B8E7-E61E3D2B269F}" type="slidenum">
              <a:rPr lang="en-NZ"/>
              <a:pPr/>
              <a:t>29</a:t>
            </a:fld>
            <a:endParaRPr lang="en-NZ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C0266-4EAD-45E0-9067-CA2DC0C65817}" type="slidenum">
              <a:rPr lang="en-NZ"/>
              <a:pPr/>
              <a:t>30</a:t>
            </a:fld>
            <a:endParaRPr lang="en-NZ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CEA54B-CA49-4090-9FB5-084D066F068B}" type="slidenum">
              <a:rPr lang="en-NZ"/>
              <a:pPr/>
              <a:t>31</a:t>
            </a:fld>
            <a:endParaRPr lang="en-NZ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707AA-E0B7-4E15-87C3-75A41B2105B3}" type="slidenum">
              <a:rPr lang="en-NZ"/>
              <a:pPr/>
              <a:t>32</a:t>
            </a:fld>
            <a:endParaRPr lang="en-NZ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DC9A8-FC3E-4D96-BBC7-8973349A1754}" type="slidenum">
              <a:rPr lang="en-NZ"/>
              <a:pPr/>
              <a:t>2</a:t>
            </a:fld>
            <a:endParaRPr lang="en-NZ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73AA6-D54F-43A5-B281-E1949F317B13}" type="slidenum">
              <a:rPr lang="en-NZ"/>
              <a:pPr/>
              <a:t>33</a:t>
            </a:fld>
            <a:endParaRPr lang="en-NZ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69FF0-B99C-4EAD-B582-63A272EDDC46}" type="slidenum">
              <a:rPr lang="en-NZ"/>
              <a:pPr/>
              <a:t>34</a:t>
            </a:fld>
            <a:endParaRPr lang="en-NZ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9F768-4243-4885-9AFC-E628DEB0EEFD}" type="slidenum">
              <a:rPr lang="en-NZ"/>
              <a:pPr/>
              <a:t>35</a:t>
            </a:fld>
            <a:endParaRPr lang="en-NZ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700E83-E1AF-49BD-863D-6D28087EC66B}" type="slidenum">
              <a:rPr lang="en-NZ"/>
              <a:pPr/>
              <a:t>36</a:t>
            </a:fld>
            <a:endParaRPr lang="en-NZ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C8693-853B-4EC8-BBF2-64EBB17CB118}" type="slidenum">
              <a:rPr lang="en-NZ"/>
              <a:pPr/>
              <a:t>37</a:t>
            </a:fld>
            <a:endParaRPr lang="en-NZ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7C1B8F-969F-4AA1-B5CF-F7D7B7D13545}" type="slidenum">
              <a:rPr lang="en-NZ"/>
              <a:pPr/>
              <a:t>40</a:t>
            </a:fld>
            <a:endParaRPr lang="en-NZ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1B21A-9489-4905-920C-96D7D2D7DE8A}" type="slidenum">
              <a:rPr lang="en-NZ"/>
              <a:pPr/>
              <a:t>43</a:t>
            </a:fld>
            <a:endParaRPr lang="en-NZ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7F5CB-9AC6-4DB6-9692-098D91A8378E}" type="slidenum">
              <a:rPr lang="en-NZ"/>
              <a:pPr/>
              <a:t>45</a:t>
            </a:fld>
            <a:endParaRPr lang="en-NZ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78254-87A5-4A5E-8C17-BD195E66E0E7}" type="slidenum">
              <a:rPr lang="en-NZ"/>
              <a:pPr/>
              <a:t>46</a:t>
            </a:fld>
            <a:endParaRPr lang="en-NZ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B05B2-2EDB-47D5-BAA9-581C0872CB8C}" type="slidenum">
              <a:rPr lang="en-NZ"/>
              <a:pPr/>
              <a:t>47</a:t>
            </a:fld>
            <a:endParaRPr lang="en-NZ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46540-B690-4E99-BADC-B377E8C97D79}" type="slidenum">
              <a:rPr lang="en-NZ"/>
              <a:pPr/>
              <a:t>3</a:t>
            </a:fld>
            <a:endParaRPr lang="en-NZ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B50265-7479-497C-A7AA-DAC8E6A704FA}" type="slidenum">
              <a:rPr lang="en-NZ"/>
              <a:pPr/>
              <a:t>49</a:t>
            </a:fld>
            <a:endParaRPr lang="en-NZ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C66D05-A688-4F1F-9BD7-182DF0CE2D9F}" type="slidenum">
              <a:rPr lang="en-NZ"/>
              <a:pPr/>
              <a:t>50</a:t>
            </a:fld>
            <a:endParaRPr lang="en-NZ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FCF027-6FC2-4FC8-95C2-1AD6D6BE1D80}" type="slidenum">
              <a:rPr lang="en-NZ"/>
              <a:pPr/>
              <a:t>51</a:t>
            </a:fld>
            <a:endParaRPr lang="en-NZ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E296B-7BE2-43BB-97D5-8360FAAC23FA}" type="slidenum">
              <a:rPr lang="en-NZ"/>
              <a:pPr/>
              <a:t>52</a:t>
            </a:fld>
            <a:endParaRPr lang="en-NZ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D8095-BA88-4385-A094-1307ACFF93CF}" type="slidenum">
              <a:rPr lang="en-NZ"/>
              <a:pPr/>
              <a:t>53</a:t>
            </a:fld>
            <a:endParaRPr lang="en-NZ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254A7-5256-4E4E-A375-5B3BB8B43912}" type="slidenum">
              <a:rPr lang="en-NZ"/>
              <a:pPr/>
              <a:t>54</a:t>
            </a:fld>
            <a:endParaRPr lang="en-NZ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C95F5-9BC1-4C60-B5EA-87A43D8B5095}" type="slidenum">
              <a:rPr lang="en-NZ"/>
              <a:pPr/>
              <a:t>55</a:t>
            </a:fld>
            <a:endParaRPr lang="en-NZ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CB4F1-8795-4DC5-B14E-5602965DF4E6}" type="slidenum">
              <a:rPr lang="en-NZ"/>
              <a:pPr/>
              <a:t>56</a:t>
            </a:fld>
            <a:endParaRPr lang="en-NZ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6A34C-4CDA-4056-BF62-7B7D3A810156}" type="slidenum">
              <a:rPr lang="en-NZ"/>
              <a:pPr/>
              <a:t>57</a:t>
            </a:fld>
            <a:endParaRPr lang="en-NZ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B3318-6849-4CEA-BB7C-67F8EBE26EE6}" type="slidenum">
              <a:rPr lang="en-NZ"/>
              <a:pPr/>
              <a:t>58</a:t>
            </a:fld>
            <a:endParaRPr lang="en-NZ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5EDF0-A512-49CE-9C32-18993CE4890E}" type="slidenum">
              <a:rPr lang="en-NZ"/>
              <a:pPr/>
              <a:t>4</a:t>
            </a:fld>
            <a:endParaRPr lang="en-NZ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07354-D147-4DF9-8BE7-5FE451A8AE27}" type="slidenum">
              <a:rPr lang="en-NZ"/>
              <a:pPr/>
              <a:t>60</a:t>
            </a:fld>
            <a:endParaRPr lang="en-NZ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27CA8-5AF0-44C7-B2C3-3558908F1566}" type="slidenum">
              <a:rPr lang="en-NZ"/>
              <a:pPr/>
              <a:t>62</a:t>
            </a:fld>
            <a:endParaRPr lang="en-NZ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6FD1F-5226-400A-8601-5A812ED3F027}" type="slidenum">
              <a:rPr lang="en-NZ"/>
              <a:pPr/>
              <a:t>64</a:t>
            </a:fld>
            <a:endParaRPr lang="en-NZ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AA9EE-B467-43A7-A470-BB65AB49508E}" type="slidenum">
              <a:rPr lang="en-NZ"/>
              <a:pPr/>
              <a:t>67</a:t>
            </a:fld>
            <a:endParaRPr lang="en-NZ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7220CF-551E-4731-96D0-3B1DF903F15B}" type="slidenum">
              <a:rPr lang="en-NZ"/>
              <a:pPr/>
              <a:t>69</a:t>
            </a:fld>
            <a:endParaRPr lang="en-NZ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44C65-7981-4CAF-8F96-A52D9E9BD745}" type="slidenum">
              <a:rPr lang="en-NZ"/>
              <a:pPr/>
              <a:t>71</a:t>
            </a:fld>
            <a:endParaRPr lang="en-NZ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434562-4B69-47F4-9EA0-1DECC69F5646}" type="slidenum">
              <a:rPr lang="en-NZ"/>
              <a:pPr/>
              <a:t>72</a:t>
            </a:fld>
            <a:endParaRPr lang="en-NZ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EBD6F-1D41-4941-9921-F0831B701357}" type="slidenum">
              <a:rPr lang="en-NZ"/>
              <a:pPr/>
              <a:t>5</a:t>
            </a:fld>
            <a:endParaRPr lang="en-NZ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B6244-EAD6-4A19-8D82-955FA5EF1BF8}" type="slidenum">
              <a:rPr lang="en-NZ"/>
              <a:pPr/>
              <a:t>6</a:t>
            </a:fld>
            <a:endParaRPr lang="en-NZ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7F2BC-6B28-4707-8B70-3FC3AC2F7177}" type="slidenum">
              <a:rPr lang="en-NZ"/>
              <a:pPr/>
              <a:t>9</a:t>
            </a:fld>
            <a:endParaRPr lang="en-NZ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51658-C56F-4CF0-9858-4BC250210A5E}" type="slidenum">
              <a:rPr lang="en-NZ"/>
              <a:pPr/>
              <a:t>20</a:t>
            </a:fld>
            <a:endParaRPr lang="en-NZ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B8528-6A2E-44C4-9620-043A3B2B3429}" type="slidenum">
              <a:rPr lang="en-NZ"/>
              <a:pPr/>
              <a:t>21</a:t>
            </a:fld>
            <a:endParaRPr lang="en-NZ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N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NZ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NZ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3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C14241-009C-4F67-9DD9-DC34C76C56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D2F36-AE6A-45CE-BD5E-8BE8616B00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0EE2-73A2-415B-AC52-95A03A58A5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8FDA3-1B91-4B7C-AAE9-948324ADCB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7B6F8-4E07-40F9-A6CD-D23FE3440A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460A-4FE0-42DB-86E1-0D336171C7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89FF7-C410-483D-8966-E293226AF6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1AD50-D15B-4EF3-8F59-28CE0B56AC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4CC8D-D343-47AD-B599-6E9C19C615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B0E7-C2C2-4ED1-B6F3-C786072FA1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B928C-2A4C-41FA-8B8E-4D4F5697AB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4F309F6B-C203-4028-8AC4-AE46D82CEE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NZ" sz="2400">
                <a:latin typeface="Times New Roman" pitchFamily="18" charset="0"/>
              </a:endParaRPr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 sz="2400">
                <a:latin typeface="Times New Roman" pitchFamily="18" charset="0"/>
              </a:endParaRP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>
                <a:solidFill>
                  <a:schemeClr val="hlink"/>
                </a:solidFill>
              </a:endParaRP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>
                <a:solidFill>
                  <a:schemeClr val="hlink"/>
                </a:solidFill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>
                <a:solidFill>
                  <a:schemeClr val="accent2"/>
                </a:solidFill>
              </a:endParaRP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>
                <a:solidFill>
                  <a:schemeClr val="hlink"/>
                </a:solidFill>
              </a:endParaRP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 sz="2400">
                <a:latin typeface="Times New Roman" pitchFamily="18" charset="0"/>
              </a:endParaRPr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>
                <a:solidFill>
                  <a:schemeClr val="accent2"/>
                </a:solidFill>
              </a:endParaRPr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NZ">
                <a:solidFill>
                  <a:schemeClr val="accent2"/>
                </a:solidFill>
              </a:endParaRPr>
            </a:p>
          </p:txBody>
        </p:sp>
      </p:grpSp>
      <p:sp>
        <p:nvSpPr>
          <p:cNvPr id="922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922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hyperlink" Target="http://duncans.org.uk/totarabank/siteplan.ht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3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828800"/>
            <a:ext cx="6019800" cy="2209800"/>
          </a:xfrm>
        </p:spPr>
        <p:txBody>
          <a:bodyPr/>
          <a:lstStyle/>
          <a:p>
            <a:pPr algn="ctr" eaLnBrk="1" hangingPunct="1"/>
            <a:r>
              <a:rPr lang="en-US" smtClean="0"/>
              <a:t>Totara Bank project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6513" y="115888"/>
            <a:ext cx="4175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700" b="1">
                <a:solidFill>
                  <a:schemeClr val="bg2"/>
                </a:solidFill>
              </a:rPr>
              <a:t>2008 Energy Postgraduate Conference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6165850"/>
            <a:ext cx="32035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700" b="1">
                <a:solidFill>
                  <a:schemeClr val="bg2"/>
                </a:solidFill>
              </a:rPr>
              <a:t>Léa Sigot - Sylvain Lamige</a:t>
            </a:r>
          </a:p>
          <a:p>
            <a:pPr algn="ctr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700">
                <a:solidFill>
                  <a:schemeClr val="bg2"/>
                </a:solidFill>
              </a:rPr>
              <a:t>Supervisor: Attilio Pigneri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325" y="0"/>
            <a:ext cx="41306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ins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5876925"/>
            <a:ext cx="1762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Land layout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NZ" smtClean="0"/>
              <a:t>7 hectares:</a:t>
            </a:r>
          </a:p>
          <a:p>
            <a:pPr lvl="1" eaLnBrk="1" hangingPunct="1"/>
            <a:r>
              <a:rPr lang="en-NZ" smtClean="0"/>
              <a:t>8 individual lots (1200-2100 m²)</a:t>
            </a:r>
          </a:p>
          <a:p>
            <a:pPr lvl="1" eaLnBrk="1" hangingPunct="1"/>
            <a:r>
              <a:rPr lang="en-NZ" smtClean="0"/>
              <a:t>6 hectare common land</a:t>
            </a:r>
          </a:p>
          <a:p>
            <a:pPr lvl="1" eaLnBrk="1" hangingPunct="1"/>
            <a:endParaRPr lang="en-NZ" smtClean="0"/>
          </a:p>
          <a:p>
            <a:pPr eaLnBrk="1" hangingPunct="1"/>
            <a:r>
              <a:rPr lang="en-NZ" smtClean="0"/>
              <a:t>Soil-adapted tree plantation</a:t>
            </a:r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>
              <a:buFont typeface="Wingdings" pitchFamily="2" charset="2"/>
              <a:buChar char="Ä"/>
            </a:pPr>
            <a:r>
              <a:rPr lang="en-NZ" smtClean="0"/>
              <a:t>An optimized land layout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Previous work</a:t>
            </a:r>
            <a:endParaRPr lang="en-NZ" sz="1600" b="1"/>
          </a:p>
        </p:txBody>
      </p:sp>
    </p:spTree>
    <p:custDataLst>
      <p:tags r:id="rId1"/>
    </p:custDataLst>
  </p:cSld>
  <p:clrMapOvr>
    <a:masterClrMapping/>
  </p:clrMapOvr>
  <p:transition advTm="24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Previous work: </a:t>
            </a:r>
            <a:r>
              <a:rPr lang="en-NZ" sz="1600" b="1"/>
              <a:t>Land layout</a:t>
            </a:r>
          </a:p>
        </p:txBody>
      </p:sp>
      <p:pic>
        <p:nvPicPr>
          <p:cNvPr id="21507" name="Picture 7" descr="dp_346950_title b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297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Land layout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SzTx/>
            </a:pPr>
            <a:r>
              <a:rPr lang="en-NZ" smtClean="0">
                <a:solidFill>
                  <a:schemeClr val="accent2"/>
                </a:solidFill>
              </a:rPr>
              <a:t>7 hectares:</a:t>
            </a:r>
          </a:p>
          <a:p>
            <a:pPr lvl="1" eaLnBrk="1" hangingPunct="1">
              <a:buSzTx/>
            </a:pPr>
            <a:r>
              <a:rPr lang="en-NZ" smtClean="0">
                <a:solidFill>
                  <a:schemeClr val="accent2"/>
                </a:solidFill>
              </a:rPr>
              <a:t>8 individual lots (1200-2100 m²)</a:t>
            </a:r>
          </a:p>
          <a:p>
            <a:pPr lvl="1" eaLnBrk="1" hangingPunct="1">
              <a:buSzTx/>
            </a:pPr>
            <a:r>
              <a:rPr lang="en-NZ" smtClean="0">
                <a:solidFill>
                  <a:schemeClr val="accent2"/>
                </a:solidFill>
              </a:rPr>
              <a:t>6 hectare common land</a:t>
            </a:r>
          </a:p>
          <a:p>
            <a:pPr lvl="1" eaLnBrk="1" hangingPunct="1">
              <a:buSzTx/>
            </a:pPr>
            <a:endParaRPr lang="en-NZ" smtClean="0"/>
          </a:p>
          <a:p>
            <a:pPr eaLnBrk="1" hangingPunct="1"/>
            <a:r>
              <a:rPr lang="en-NZ" smtClean="0"/>
              <a:t>Soil-adapted tree plantation</a:t>
            </a:r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>
              <a:buFont typeface="Wingdings" pitchFamily="2" charset="2"/>
              <a:buChar char="Ä"/>
            </a:pPr>
            <a:r>
              <a:rPr lang="en-NZ" smtClean="0">
                <a:solidFill>
                  <a:schemeClr val="accent2"/>
                </a:solidFill>
              </a:rPr>
              <a:t>An optimized land layout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Previous work</a:t>
            </a:r>
            <a:endParaRPr lang="en-NZ" sz="1600" b="1"/>
          </a:p>
        </p:txBody>
      </p:sp>
    </p:spTree>
  </p:cSld>
  <p:clrMapOvr>
    <a:masterClrMapping/>
  </p:clrMapOvr>
  <p:transition advTm="478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Previous work: </a:t>
            </a:r>
            <a:r>
              <a:rPr lang="en-NZ" sz="1600" b="1"/>
              <a:t>Land layout</a:t>
            </a:r>
          </a:p>
        </p:txBody>
      </p:sp>
      <p:pic>
        <p:nvPicPr>
          <p:cNvPr id="23555" name="Picture 6" descr="feature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4213" y="1030288"/>
            <a:ext cx="1245711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18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Land layout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SzTx/>
            </a:pPr>
            <a:r>
              <a:rPr lang="en-NZ" smtClean="0">
                <a:solidFill>
                  <a:schemeClr val="accent2"/>
                </a:solidFill>
              </a:rPr>
              <a:t>7 hectares:</a:t>
            </a:r>
          </a:p>
          <a:p>
            <a:pPr lvl="1" eaLnBrk="1" hangingPunct="1">
              <a:buSzTx/>
            </a:pPr>
            <a:r>
              <a:rPr lang="en-NZ" smtClean="0">
                <a:solidFill>
                  <a:schemeClr val="accent2"/>
                </a:solidFill>
              </a:rPr>
              <a:t>8 individual lots (1200-2100 m²)</a:t>
            </a:r>
          </a:p>
          <a:p>
            <a:pPr lvl="1" eaLnBrk="1" hangingPunct="1">
              <a:buSzTx/>
            </a:pPr>
            <a:r>
              <a:rPr lang="en-NZ" smtClean="0">
                <a:solidFill>
                  <a:schemeClr val="accent2"/>
                </a:solidFill>
              </a:rPr>
              <a:t>6 hectare common land</a:t>
            </a:r>
          </a:p>
          <a:p>
            <a:pPr lvl="1" eaLnBrk="1" hangingPunct="1">
              <a:buSzTx/>
            </a:pPr>
            <a:endParaRPr lang="en-NZ" smtClean="0">
              <a:solidFill>
                <a:schemeClr val="accent2"/>
              </a:solidFill>
            </a:endParaRPr>
          </a:p>
          <a:p>
            <a:pPr eaLnBrk="1" hangingPunct="1">
              <a:buClr>
                <a:schemeClr val="accent2"/>
              </a:buClr>
              <a:buSzTx/>
            </a:pPr>
            <a:r>
              <a:rPr lang="en-NZ" smtClean="0">
                <a:solidFill>
                  <a:schemeClr val="accent2"/>
                </a:solidFill>
              </a:rPr>
              <a:t>Soil-adapted tree plantation</a:t>
            </a:r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>
              <a:buFont typeface="Wingdings" pitchFamily="2" charset="2"/>
              <a:buChar char="Ä"/>
            </a:pPr>
            <a:r>
              <a:rPr lang="en-NZ" smtClean="0"/>
              <a:t>An optimized land layout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Previous work</a:t>
            </a:r>
            <a:endParaRPr lang="en-NZ" sz="1600" b="1"/>
          </a:p>
        </p:txBody>
      </p:sp>
    </p:spTree>
  </p:cSld>
  <p:clrMapOvr>
    <a:masterClrMapping/>
  </p:clrMapOvr>
  <p:transition advTm="107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ot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68488"/>
            <a:ext cx="9144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Previous work: </a:t>
            </a:r>
            <a:r>
              <a:rPr lang="en-NZ" sz="1600" b="1"/>
              <a:t>Land layout</a:t>
            </a:r>
          </a:p>
        </p:txBody>
      </p:sp>
    </p:spTree>
  </p:cSld>
  <p:clrMapOvr>
    <a:masterClrMapping/>
  </p:clrMapOvr>
  <p:transition advTm="232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Whole solar access planning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85 % solar energy capture</a:t>
            </a:r>
          </a:p>
          <a:p>
            <a:pPr eaLnBrk="1" hangingPunct="1"/>
            <a:endParaRPr lang="en-NZ" smtClean="0"/>
          </a:p>
          <a:p>
            <a:pPr lvl="1" eaLnBrk="1" hangingPunct="1">
              <a:buClr>
                <a:schemeClr val="bg2"/>
              </a:buClr>
              <a:buFont typeface="Wingdings" pitchFamily="2" charset="2"/>
              <a:buChar char="Ä"/>
            </a:pPr>
            <a:r>
              <a:rPr lang="en-NZ" smtClean="0"/>
              <a:t>Solar obstruction contours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Previous work</a:t>
            </a:r>
            <a:endParaRPr lang="en-NZ" sz="1600" b="1"/>
          </a:p>
        </p:txBody>
      </p:sp>
    </p:spTree>
  </p:cSld>
  <p:clrMapOvr>
    <a:masterClrMapping/>
  </p:clrMapOvr>
  <p:transition advTm="2071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Previous work: </a:t>
            </a:r>
            <a:r>
              <a:rPr lang="en-NZ" sz="1600" b="1"/>
              <a:t>Solar obstruction contours</a:t>
            </a:r>
          </a:p>
        </p:txBody>
      </p:sp>
      <p:pic>
        <p:nvPicPr>
          <p:cNvPr id="27651" name="Picture 6" descr="solar contour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93700"/>
            <a:ext cx="7489825" cy="644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51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Optimized eaves shade angles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Avoid summer over-heating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NZ" smtClean="0"/>
              <a:t>winter under-heating</a:t>
            </a:r>
          </a:p>
          <a:p>
            <a:pPr eaLnBrk="1" hangingPunct="1"/>
            <a:endParaRPr lang="en-NZ" smtClean="0"/>
          </a:p>
          <a:p>
            <a:pPr eaLnBrk="1" hangingPunct="1">
              <a:buFont typeface="Wingdings" pitchFamily="2" charset="2"/>
              <a:buChar char="Ä"/>
            </a:pPr>
            <a:r>
              <a:rPr lang="en-NZ" smtClean="0"/>
              <a:t>Site-suited angles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Previous work</a:t>
            </a:r>
            <a:endParaRPr lang="en-NZ" sz="1600" b="1"/>
          </a:p>
        </p:txBody>
      </p:sp>
      <p:pic>
        <p:nvPicPr>
          <p:cNvPr id="28677" name="Picture 5" descr="Eaves ang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708275"/>
            <a:ext cx="423068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940425" y="2636838"/>
            <a:ext cx="2952750" cy="3529012"/>
            <a:chOff x="3742" y="1661"/>
            <a:chExt cx="1860" cy="2223"/>
          </a:xfrm>
        </p:grpSpPr>
        <p:sp>
          <p:nvSpPr>
            <p:cNvPr id="28688" name="Line 7"/>
            <p:cNvSpPr>
              <a:spLocks noChangeShapeType="1"/>
            </p:cNvSpPr>
            <p:nvPr/>
          </p:nvSpPr>
          <p:spPr bwMode="auto">
            <a:xfrm flipV="1">
              <a:off x="3969" y="1661"/>
              <a:ext cx="1315" cy="222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28689" name="Line 8"/>
            <p:cNvSpPr>
              <a:spLocks noChangeShapeType="1"/>
            </p:cNvSpPr>
            <p:nvPr/>
          </p:nvSpPr>
          <p:spPr bwMode="auto">
            <a:xfrm flipV="1">
              <a:off x="3742" y="1797"/>
              <a:ext cx="1860" cy="15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227763" y="2420938"/>
            <a:ext cx="2447925" cy="4103687"/>
            <a:chOff x="3923" y="1525"/>
            <a:chExt cx="1542" cy="2585"/>
          </a:xfrm>
        </p:grpSpPr>
        <p:sp>
          <p:nvSpPr>
            <p:cNvPr id="28686" name="Line 12"/>
            <p:cNvSpPr>
              <a:spLocks noChangeShapeType="1"/>
            </p:cNvSpPr>
            <p:nvPr/>
          </p:nvSpPr>
          <p:spPr bwMode="auto">
            <a:xfrm flipV="1">
              <a:off x="3923" y="2432"/>
              <a:ext cx="1542" cy="7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28687" name="Line 11"/>
            <p:cNvSpPr>
              <a:spLocks noChangeShapeType="1"/>
            </p:cNvSpPr>
            <p:nvPr/>
          </p:nvSpPr>
          <p:spPr bwMode="auto">
            <a:xfrm flipV="1">
              <a:off x="4286" y="1525"/>
              <a:ext cx="862" cy="25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787900" y="2924175"/>
            <a:ext cx="2087563" cy="396875"/>
            <a:chOff x="3016" y="1842"/>
            <a:chExt cx="1315" cy="250"/>
          </a:xfrm>
        </p:grpSpPr>
        <p:sp>
          <p:nvSpPr>
            <p:cNvPr id="28684" name="Line 16"/>
            <p:cNvSpPr>
              <a:spLocks noChangeShapeType="1"/>
            </p:cNvSpPr>
            <p:nvPr/>
          </p:nvSpPr>
          <p:spPr bwMode="auto">
            <a:xfrm flipV="1">
              <a:off x="3016" y="1979"/>
              <a:ext cx="31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28685" name="Text Box 17"/>
            <p:cNvSpPr txBox="1">
              <a:spLocks noChangeArrowheads="1"/>
            </p:cNvSpPr>
            <p:nvPr/>
          </p:nvSpPr>
          <p:spPr bwMode="auto">
            <a:xfrm>
              <a:off x="3288" y="1842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2563" indent="-182563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NZ" sz="2000" b="1">
                  <a:solidFill>
                    <a:srgbClr val="0000FF"/>
                  </a:solidFill>
                </a:rPr>
                <a:t>Optimized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787900" y="2636838"/>
            <a:ext cx="2087563" cy="396875"/>
            <a:chOff x="3016" y="1661"/>
            <a:chExt cx="1315" cy="250"/>
          </a:xfrm>
        </p:grpSpPr>
        <p:sp>
          <p:nvSpPr>
            <p:cNvPr id="28682" name="Line 15"/>
            <p:cNvSpPr>
              <a:spLocks noChangeShapeType="1"/>
            </p:cNvSpPr>
            <p:nvPr/>
          </p:nvSpPr>
          <p:spPr bwMode="auto">
            <a:xfrm flipV="1">
              <a:off x="3016" y="1797"/>
              <a:ext cx="31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28683" name="Text Box 18"/>
            <p:cNvSpPr txBox="1">
              <a:spLocks noChangeArrowheads="1"/>
            </p:cNvSpPr>
            <p:nvPr/>
          </p:nvSpPr>
          <p:spPr bwMode="auto">
            <a:xfrm>
              <a:off x="3288" y="1661"/>
              <a:ext cx="104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2563" indent="-182563">
                <a:spcBef>
                  <a:spcPct val="50000"/>
                </a:spcBef>
                <a:buFont typeface="Wingdings" pitchFamily="2" charset="2"/>
                <a:buNone/>
              </a:pPr>
              <a:r>
                <a:rPr lang="en-NZ" sz="2000" b="1">
                  <a:solidFill>
                    <a:srgbClr val="FF0000"/>
                  </a:solidFill>
                </a:rPr>
                <a:t>Traditional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41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Site thermal self-sufficiency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893175" cy="3886200"/>
          </a:xfrm>
        </p:spPr>
        <p:txBody>
          <a:bodyPr/>
          <a:lstStyle/>
          <a:p>
            <a:pPr eaLnBrk="1" hangingPunct="1"/>
            <a:r>
              <a:rPr lang="en-NZ" smtClean="0"/>
              <a:t>Dwelling minimal thermal efficiency, based on:</a:t>
            </a:r>
          </a:p>
          <a:p>
            <a:pPr lvl="1" eaLnBrk="1" hangingPunct="1"/>
            <a:r>
              <a:rPr lang="en-NZ" smtClean="0"/>
              <a:t>Building Performance Index (BPI)</a:t>
            </a:r>
          </a:p>
          <a:p>
            <a:pPr lvl="1" eaLnBrk="1" hangingPunct="1"/>
            <a:r>
              <a:rPr lang="en-NZ" smtClean="0"/>
              <a:t>Floor area</a:t>
            </a:r>
          </a:p>
          <a:p>
            <a:pPr eaLnBrk="1" hangingPunct="1"/>
            <a:endParaRPr lang="en-NZ" smtClean="0"/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On-site fuel resource:</a:t>
            </a:r>
          </a:p>
          <a:p>
            <a:pPr lvl="1" eaLnBrk="1" hangingPunct="1"/>
            <a:r>
              <a:rPr lang="en-NZ" smtClean="0"/>
              <a:t>0.6 ha of coppicing trees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Previous work</a:t>
            </a:r>
            <a:endParaRPr lang="en-NZ" sz="1600" b="1"/>
          </a:p>
        </p:txBody>
      </p:sp>
      <p:pic>
        <p:nvPicPr>
          <p:cNvPr id="29701" name="Picture 7" descr="BPI vs Floor ar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2767013"/>
            <a:ext cx="1838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0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713"/>
            <a:ext cx="8229600" cy="1371600"/>
          </a:xfrm>
        </p:spPr>
        <p:txBody>
          <a:bodyPr/>
          <a:lstStyle/>
          <a:p>
            <a:pPr algn="ctr" eaLnBrk="1" hangingPunct="1"/>
            <a:r>
              <a:rPr lang="en-NZ" smtClean="0"/>
              <a:t>Presentation overview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NZ" sz="1800" smtClean="0"/>
              <a:t>Context</a:t>
            </a:r>
          </a:p>
          <a:p>
            <a:pPr eaLnBrk="1" hangingPunct="1">
              <a:lnSpc>
                <a:spcPct val="80000"/>
              </a:lnSpc>
            </a:pPr>
            <a:r>
              <a:rPr lang="en-NZ" sz="1800" smtClean="0"/>
              <a:t>Totara Bank project outlines</a:t>
            </a:r>
          </a:p>
          <a:p>
            <a:pPr eaLnBrk="1" hangingPunct="1">
              <a:lnSpc>
                <a:spcPct val="80000"/>
              </a:lnSpc>
            </a:pPr>
            <a:r>
              <a:rPr lang="en-NZ" sz="1800" smtClean="0"/>
              <a:t>Previous work</a:t>
            </a:r>
          </a:p>
          <a:p>
            <a:pPr eaLnBrk="1" hangingPunct="1">
              <a:lnSpc>
                <a:spcPct val="80000"/>
              </a:lnSpc>
            </a:pPr>
            <a:r>
              <a:rPr lang="en-NZ" sz="1800" smtClean="0"/>
              <a:t>On-site visit</a:t>
            </a:r>
          </a:p>
          <a:p>
            <a:pPr eaLnBrk="1" hangingPunct="1">
              <a:lnSpc>
                <a:spcPct val="80000"/>
              </a:lnSpc>
            </a:pPr>
            <a:r>
              <a:rPr lang="en-NZ" sz="1800" b="1" smtClean="0"/>
              <a:t>Thermal analysis of building design and siting options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1600" smtClean="0"/>
              <a:t>Objectives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1600" smtClean="0"/>
              <a:t>Waitakere NOW Home</a:t>
            </a:r>
            <a:r>
              <a:rPr lang="en-US" sz="1600" smtClean="0">
                <a:cs typeface="Arial" charset="0"/>
              </a:rPr>
              <a:t>®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1600" smtClean="0"/>
              <a:t>Software review:</a:t>
            </a:r>
          </a:p>
          <a:p>
            <a:pPr lvl="2" eaLnBrk="1" hangingPunct="1">
              <a:lnSpc>
                <a:spcPct val="80000"/>
              </a:lnSpc>
            </a:pPr>
            <a:r>
              <a:rPr lang="en-NZ" sz="1400" smtClean="0"/>
              <a:t> ALF3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1600" smtClean="0"/>
              <a:t>Data collection:</a:t>
            </a:r>
          </a:p>
          <a:p>
            <a:pPr lvl="2" eaLnBrk="1" hangingPunct="1">
              <a:lnSpc>
                <a:spcPct val="80000"/>
              </a:lnSpc>
            </a:pPr>
            <a:r>
              <a:rPr lang="en-NZ" sz="1400" smtClean="0"/>
              <a:t>Climate data</a:t>
            </a:r>
          </a:p>
          <a:p>
            <a:pPr eaLnBrk="1" hangingPunct="1">
              <a:lnSpc>
                <a:spcPct val="80000"/>
              </a:lnSpc>
            </a:pPr>
            <a:r>
              <a:rPr lang="en-NZ" sz="1800" b="1" smtClean="0"/>
              <a:t>Techno-economic analysis of distributed generation options from renewable energy sources and grid-interaction scenarios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1600" smtClean="0"/>
              <a:t>Objectives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1600" smtClean="0"/>
              <a:t>Methodology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1600" smtClean="0"/>
              <a:t>Software review:</a:t>
            </a:r>
          </a:p>
          <a:p>
            <a:pPr lvl="2" eaLnBrk="1" hangingPunct="1">
              <a:lnSpc>
                <a:spcPct val="80000"/>
              </a:lnSpc>
            </a:pPr>
            <a:r>
              <a:rPr lang="en-NZ" sz="1400" smtClean="0"/>
              <a:t>HOMER</a:t>
            </a:r>
          </a:p>
          <a:p>
            <a:pPr lvl="2" eaLnBrk="1" hangingPunct="1">
              <a:lnSpc>
                <a:spcPct val="80000"/>
              </a:lnSpc>
            </a:pPr>
            <a:r>
              <a:rPr lang="en-NZ" sz="1400" smtClean="0"/>
              <a:t>ViPOR</a:t>
            </a:r>
          </a:p>
          <a:p>
            <a:pPr lvl="1" eaLnBrk="1" hangingPunct="1">
              <a:lnSpc>
                <a:spcPct val="80000"/>
              </a:lnSpc>
            </a:pPr>
            <a:r>
              <a:rPr lang="en-NZ" sz="1600" smtClean="0"/>
              <a:t>Data collection</a:t>
            </a:r>
          </a:p>
          <a:p>
            <a:pPr lvl="2" eaLnBrk="1" hangingPunct="1">
              <a:lnSpc>
                <a:spcPct val="80000"/>
              </a:lnSpc>
            </a:pPr>
            <a:r>
              <a:rPr lang="en-NZ" sz="1400" smtClean="0"/>
              <a:t>Resource data</a:t>
            </a:r>
          </a:p>
          <a:p>
            <a:pPr lvl="2" eaLnBrk="1" hangingPunct="1">
              <a:lnSpc>
                <a:spcPct val="80000"/>
              </a:lnSpc>
            </a:pPr>
            <a:r>
              <a:rPr lang="en-NZ" sz="1400" smtClean="0"/>
              <a:t>Technological data</a:t>
            </a:r>
          </a:p>
          <a:p>
            <a:pPr lvl="2" eaLnBrk="1" hangingPunct="1">
              <a:lnSpc>
                <a:spcPct val="80000"/>
              </a:lnSpc>
            </a:pPr>
            <a:r>
              <a:rPr lang="en-NZ" sz="1400" smtClean="0"/>
              <a:t>Electrical demand data</a:t>
            </a:r>
          </a:p>
        </p:txBody>
      </p:sp>
    </p:spTree>
  </p:cSld>
  <p:clrMapOvr>
    <a:masterClrMapping/>
  </p:clrMapOvr>
  <p:transition advTm="1679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n-US" sz="4000" smtClean="0"/>
              <a:t>Thermal analysis of building design and siting options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67995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Objectives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Waitakere NOW Home</a:t>
            </a:r>
            <a:r>
              <a:rPr lang="en-US" smtClean="0">
                <a:cs typeface="Arial" charset="0"/>
              </a:rPr>
              <a:t>®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Software review: ALF3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Data collection</a:t>
            </a:r>
          </a:p>
        </p:txBody>
      </p:sp>
    </p:spTree>
  </p:cSld>
  <p:clrMapOvr>
    <a:masterClrMapping/>
  </p:clrMapOvr>
  <p:transition advTm="27407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Model energy performance of a baseline house</a:t>
            </a:r>
          </a:p>
          <a:p>
            <a:pPr eaLnBrk="1" hangingPunct="1"/>
            <a:endParaRPr lang="en-NZ" smtClean="0"/>
          </a:p>
          <a:p>
            <a:pPr lvl="1" eaLnBrk="1" hangingPunct="1"/>
            <a:r>
              <a:rPr lang="en-NZ" smtClean="0"/>
              <a:t>How much heating energy is required?</a:t>
            </a:r>
          </a:p>
          <a:p>
            <a:pPr lvl="1" eaLnBrk="1" hangingPunct="1"/>
            <a:r>
              <a:rPr lang="en-NZ" smtClean="0"/>
              <a:t>Is the site resource sufficient?</a:t>
            </a:r>
          </a:p>
          <a:p>
            <a:pPr lvl="1" eaLnBrk="1" hangingPunct="1"/>
            <a:r>
              <a:rPr lang="en-NZ" smtClean="0"/>
              <a:t>What can be done to improve the site thermal self-sufficiency?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</a:t>
            </a:r>
            <a:endParaRPr lang="en-NZ" sz="1600" b="1"/>
          </a:p>
        </p:txBody>
      </p:sp>
    </p:spTree>
  </p:cSld>
  <p:clrMapOvr>
    <a:masterClrMapping/>
  </p:clrMapOvr>
  <p:transition advTm="5912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tabLst>
                <a:tab pos="365125" algn="l"/>
              </a:tabLst>
            </a:pPr>
            <a:r>
              <a:rPr lang="en-US" smtClean="0"/>
              <a:t> Designed, built and monitored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365125" algn="l"/>
              </a:tabLst>
            </a:pPr>
            <a:r>
              <a:rPr lang="en-US" smtClean="0"/>
              <a:t> by Beacon Pathway Ltd</a:t>
            </a:r>
            <a:endParaRPr lang="en-US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365125" algn="l"/>
              </a:tabLst>
            </a:pPr>
            <a:endParaRPr lang="en-US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tabLst>
                <a:tab pos="365125" algn="l"/>
              </a:tabLst>
            </a:pPr>
            <a:r>
              <a:rPr lang="en-US" smtClean="0">
                <a:cs typeface="Arial" charset="0"/>
              </a:rPr>
              <a:t>Efficient building </a:t>
            </a:r>
            <a:r>
              <a:rPr lang="en-US" b="1" smtClean="0">
                <a:cs typeface="Arial" charset="0"/>
              </a:rPr>
              <a:t>best practices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tabLst>
                <a:tab pos="365125" algn="l"/>
              </a:tabLst>
            </a:pPr>
            <a:endParaRPr lang="en-US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tabLst>
                <a:tab pos="365125" algn="l"/>
              </a:tabLst>
            </a:pPr>
            <a:r>
              <a:rPr lang="en-US" smtClean="0"/>
              <a:t>Suit an average family</a:t>
            </a:r>
          </a:p>
          <a:p>
            <a:pPr eaLnBrk="1" hangingPunct="1">
              <a:lnSpc>
                <a:spcPct val="90000"/>
              </a:lnSpc>
              <a:tabLst>
                <a:tab pos="365125" algn="l"/>
              </a:tabLst>
            </a:pPr>
            <a:r>
              <a:rPr lang="en-US" smtClean="0"/>
              <a:t>Affordable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– Dwelling characteristics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NZ" smtClean="0"/>
              <a:t>Waitakere NOW Home</a:t>
            </a:r>
            <a:r>
              <a:rPr lang="en-US" smtClean="0">
                <a:cs typeface="Arial" charset="0"/>
              </a:rPr>
              <a:t>®</a:t>
            </a:r>
          </a:p>
        </p:txBody>
      </p:sp>
      <p:pic>
        <p:nvPicPr>
          <p:cNvPr id="32773" name="Picture 7" descr="Beacon NOW 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700213"/>
            <a:ext cx="22336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390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</p:spPr>
        <p:txBody>
          <a:bodyPr/>
          <a:lstStyle/>
          <a:p>
            <a:pPr algn="ctr" eaLnBrk="1" hangingPunct="1"/>
            <a:r>
              <a:rPr lang="en-NZ" smtClean="0"/>
              <a:t>Software review: ALF3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</a:t>
            </a:r>
            <a:endParaRPr lang="en-NZ" sz="1600" b="1"/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Description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Modelling capabilities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Input requirements</a:t>
            </a:r>
          </a:p>
        </p:txBody>
      </p:sp>
      <p:pic>
        <p:nvPicPr>
          <p:cNvPr id="33797" name="Picture 8" descr="ALF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3700" y="5589588"/>
            <a:ext cx="8001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28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Description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Annual Loss Factor Method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Developed by the Building Research Association of New Zealand (BRANZ)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Determine the heating energy required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  <p:pic>
        <p:nvPicPr>
          <p:cNvPr id="34821" name="Picture 5" descr="BRAN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235325"/>
            <a:ext cx="923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765175"/>
            <a:ext cx="865187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953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Modelling capabilities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Heating energy required [kWh/year]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Building Performance Index (BPI) [kWh/(DegreeDay.m²)]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Design option comparison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</p:spTree>
    <p:custDataLst>
      <p:tags r:id="rId1"/>
    </p:custDataLst>
  </p:cSld>
  <p:clrMapOvr>
    <a:masterClrMapping/>
  </p:clrMapOvr>
  <p:transition advTm="18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cture b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04863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21063" y="47625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b="1"/>
              <a:t>ALF flow chart</a:t>
            </a:r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7667625" y="3429000"/>
            <a:ext cx="1403350" cy="792163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5435600" y="2924175"/>
            <a:ext cx="1403350" cy="792163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5435600" y="4149725"/>
            <a:ext cx="1403350" cy="792163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2268538" y="765175"/>
            <a:ext cx="2016125" cy="792163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4284663" y="765175"/>
            <a:ext cx="2014537" cy="792163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0" y="1557338"/>
            <a:ext cx="1547813" cy="4824412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44" name="Line 16"/>
          <p:cNvSpPr>
            <a:spLocks noChangeShapeType="1"/>
          </p:cNvSpPr>
          <p:nvPr/>
        </p:nvSpPr>
        <p:spPr bwMode="auto">
          <a:xfrm>
            <a:off x="3276600" y="1628775"/>
            <a:ext cx="574675" cy="86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150546" name="Line 18"/>
          <p:cNvSpPr>
            <a:spLocks noChangeShapeType="1"/>
          </p:cNvSpPr>
          <p:nvPr/>
        </p:nvSpPr>
        <p:spPr bwMode="auto">
          <a:xfrm flipH="1">
            <a:off x="4859338" y="1628775"/>
            <a:ext cx="288925" cy="863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150547" name="Line 19"/>
          <p:cNvSpPr>
            <a:spLocks noChangeShapeType="1"/>
          </p:cNvSpPr>
          <p:nvPr/>
        </p:nvSpPr>
        <p:spPr bwMode="auto">
          <a:xfrm>
            <a:off x="1692275" y="2781300"/>
            <a:ext cx="1511300" cy="1444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150548" name="Line 20"/>
          <p:cNvSpPr>
            <a:spLocks noChangeShapeType="1"/>
          </p:cNvSpPr>
          <p:nvPr/>
        </p:nvSpPr>
        <p:spPr bwMode="auto">
          <a:xfrm>
            <a:off x="1763713" y="3933825"/>
            <a:ext cx="15113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150549" name="Line 21"/>
          <p:cNvSpPr>
            <a:spLocks noChangeShapeType="1"/>
          </p:cNvSpPr>
          <p:nvPr/>
        </p:nvSpPr>
        <p:spPr bwMode="auto">
          <a:xfrm flipV="1">
            <a:off x="1692275" y="4868863"/>
            <a:ext cx="1657350" cy="2889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NZ"/>
          </a:p>
        </p:txBody>
      </p:sp>
    </p:spTree>
    <p:custDataLst>
      <p:tags r:id="rId1"/>
    </p:custDataLst>
  </p:cSld>
  <p:clrMapOvr>
    <a:masterClrMapping/>
  </p:clrMapOvr>
  <p:transition advTm="13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animBg="1"/>
      <p:bldP spid="150537" grpId="0" animBg="1"/>
      <p:bldP spid="150537" grpId="1" animBg="1"/>
      <p:bldP spid="150538" grpId="0" animBg="1"/>
      <p:bldP spid="150538" grpId="1" animBg="1"/>
      <p:bldP spid="150540" grpId="0" animBg="1"/>
      <p:bldP spid="150540" grpId="1" animBg="1"/>
      <p:bldP spid="150541" grpId="0" animBg="1"/>
      <p:bldP spid="150541" grpId="1" animBg="1"/>
      <p:bldP spid="150542" grpId="0" animBg="1"/>
      <p:bldP spid="150542" grpId="1" animBg="1"/>
      <p:bldP spid="150544" grpId="0" animBg="1"/>
      <p:bldP spid="150544" grpId="1" animBg="1"/>
      <p:bldP spid="150546" grpId="0" animBg="1"/>
      <p:bldP spid="150546" grpId="1" animBg="1"/>
      <p:bldP spid="150547" grpId="0" animBg="1"/>
      <p:bldP spid="150547" grpId="1" animBg="1"/>
      <p:bldP spid="150548" grpId="0" animBg="1"/>
      <p:bldP spid="150548" grpId="1" animBg="1"/>
      <p:bldP spid="150549" grpId="0" animBg="1"/>
      <p:bldP spid="15054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Modelling capabilities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>
                <a:solidFill>
                  <a:schemeClr val="accent2"/>
                </a:solidFill>
              </a:rPr>
              <a:t>Heating energy required [kWh/year]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Building Performance Index (BPI) [kWh/(DegreeDay.m²)]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>
                <a:solidFill>
                  <a:schemeClr val="accent2"/>
                </a:solidFill>
              </a:rPr>
              <a:t>Design option comparison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</p:spTree>
    <p:custDataLst>
      <p:tags r:id="rId1"/>
    </p:custDataLst>
  </p:cSld>
  <p:clrMapOvr>
    <a:masterClrMapping/>
  </p:clrMapOvr>
  <p:transition advTm="23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  <p:pic>
        <p:nvPicPr>
          <p:cNvPr id="38915" name="Picture 5" descr="eea%20alf%20up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96938"/>
            <a:ext cx="914400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2" name="Oval 6"/>
          <p:cNvSpPr>
            <a:spLocks noChangeArrowheads="1"/>
          </p:cNvSpPr>
          <p:nvPr/>
        </p:nvSpPr>
        <p:spPr bwMode="auto">
          <a:xfrm>
            <a:off x="1476375" y="5732463"/>
            <a:ext cx="2232025" cy="504825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Oval 7"/>
          <p:cNvSpPr>
            <a:spLocks noChangeArrowheads="1"/>
          </p:cNvSpPr>
          <p:nvPr/>
        </p:nvSpPr>
        <p:spPr bwMode="auto">
          <a:xfrm>
            <a:off x="4859338" y="5732463"/>
            <a:ext cx="2233612" cy="504825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Oval 8"/>
          <p:cNvSpPr>
            <a:spLocks noChangeArrowheads="1"/>
          </p:cNvSpPr>
          <p:nvPr/>
        </p:nvSpPr>
        <p:spPr bwMode="auto">
          <a:xfrm>
            <a:off x="1044575" y="908050"/>
            <a:ext cx="1511300" cy="433388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Oval 9"/>
          <p:cNvSpPr>
            <a:spLocks noChangeArrowheads="1"/>
          </p:cNvSpPr>
          <p:nvPr/>
        </p:nvSpPr>
        <p:spPr bwMode="auto">
          <a:xfrm>
            <a:off x="4429125" y="908050"/>
            <a:ext cx="1655763" cy="433388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10"/>
          <p:cNvSpPr txBox="1">
            <a:spLocks noChangeArrowheads="1"/>
          </p:cNvSpPr>
          <p:nvPr/>
        </p:nvSpPr>
        <p:spPr bwMode="auto">
          <a:xfrm>
            <a:off x="2555875" y="541338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b="1"/>
              <a:t>ALF sample design comparison</a:t>
            </a:r>
          </a:p>
        </p:txBody>
      </p:sp>
    </p:spTree>
    <p:custDataLst>
      <p:tags r:id="rId1"/>
    </p:custDataLst>
  </p:cSld>
  <p:clrMapOvr>
    <a:masterClrMapping/>
  </p:clrMapOvr>
  <p:transition advTm="12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  <p:bldP spid="111624" grpId="0" animBg="1"/>
      <p:bldP spid="1116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Input requirements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Dwelling characteristics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Occupancy behaviour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Climate region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</p:spTree>
    <p:custDataLst>
      <p:tags r:id="rId1"/>
    </p:custDataLst>
  </p:cSld>
  <p:clrMapOvr>
    <a:masterClrMapping/>
  </p:clrMapOvr>
  <p:transition advTm="13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z="3600" smtClean="0"/>
              <a:t>Context of our research project within our studies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tabLst>
                <a:tab pos="450850" algn="l"/>
                <a:tab pos="900113" algn="l"/>
              </a:tabLst>
            </a:pPr>
            <a:r>
              <a:rPr lang="en-NZ" smtClean="0"/>
              <a:t>Our school:</a:t>
            </a:r>
          </a:p>
          <a:p>
            <a:pPr marL="900113" lvl="1" indent="-377825" eaLnBrk="1" hangingPunct="1">
              <a:buFont typeface="Wingdings" pitchFamily="2" charset="2"/>
              <a:buChar char="Ä"/>
              <a:tabLst>
                <a:tab pos="450850" algn="l"/>
                <a:tab pos="900113" algn="l"/>
              </a:tabLst>
            </a:pPr>
            <a:r>
              <a:rPr lang="en-NZ" sz="2400" smtClean="0"/>
              <a:t>National Institute of Applied Sciences</a:t>
            </a:r>
          </a:p>
          <a:p>
            <a:pPr marL="900113" lvl="1" indent="-377825" eaLnBrk="1" hangingPunct="1">
              <a:buFont typeface="Wingdings" pitchFamily="2" charset="2"/>
              <a:buNone/>
              <a:tabLst>
                <a:tab pos="450850" algn="l"/>
                <a:tab pos="900113" algn="l"/>
              </a:tabLst>
            </a:pPr>
            <a:r>
              <a:rPr lang="en-NZ" sz="2400" smtClean="0"/>
              <a:t>(INSA) of Lyon</a:t>
            </a:r>
          </a:p>
          <a:p>
            <a:pPr marL="900113" lvl="1" indent="-377825" eaLnBrk="1" hangingPunct="1">
              <a:buFont typeface="Wingdings" pitchFamily="2" charset="2"/>
              <a:buChar char="Ä"/>
              <a:tabLst>
                <a:tab pos="450850" algn="l"/>
                <a:tab pos="900113" algn="l"/>
              </a:tabLst>
            </a:pPr>
            <a:endParaRPr lang="en-NZ" sz="2400" smtClean="0"/>
          </a:p>
          <a:p>
            <a:pPr eaLnBrk="1" hangingPunct="1">
              <a:tabLst>
                <a:tab pos="450850" algn="l"/>
                <a:tab pos="900113" algn="l"/>
              </a:tabLst>
            </a:pPr>
            <a:r>
              <a:rPr lang="en-NZ" smtClean="0"/>
              <a:t>Our department:</a:t>
            </a:r>
          </a:p>
          <a:p>
            <a:pPr marL="900113" lvl="1" indent="-377825" eaLnBrk="1" hangingPunct="1">
              <a:buFont typeface="Wingdings" pitchFamily="2" charset="2"/>
              <a:buChar char="Ä"/>
              <a:tabLst>
                <a:tab pos="450850" algn="l"/>
                <a:tab pos="900113" algn="l"/>
              </a:tabLst>
            </a:pPr>
            <a:r>
              <a:rPr lang="en-NZ" sz="2400" smtClean="0"/>
              <a:t>Energy &amp; Environment Engineering</a:t>
            </a:r>
          </a:p>
          <a:p>
            <a:pPr marL="900113" lvl="1" indent="-377825" eaLnBrk="1" hangingPunct="1">
              <a:buFont typeface="Wingdings" pitchFamily="2" charset="2"/>
              <a:buChar char="Ä"/>
              <a:tabLst>
                <a:tab pos="450850" algn="l"/>
                <a:tab pos="900113" algn="l"/>
              </a:tabLst>
            </a:pPr>
            <a:endParaRPr lang="en-NZ" sz="2400" smtClean="0"/>
          </a:p>
          <a:p>
            <a:pPr eaLnBrk="1" hangingPunct="1">
              <a:tabLst>
                <a:tab pos="450850" algn="l"/>
                <a:tab pos="900113" algn="l"/>
              </a:tabLst>
            </a:pPr>
            <a:r>
              <a:rPr lang="en-NZ" smtClean="0"/>
              <a:t>Our research project:</a:t>
            </a:r>
          </a:p>
          <a:p>
            <a:pPr marL="900113" lvl="1" indent="-377825" eaLnBrk="1" hangingPunct="1">
              <a:buFont typeface="Wingdings" pitchFamily="2" charset="2"/>
              <a:buChar char="Ä"/>
              <a:tabLst>
                <a:tab pos="450850" algn="l"/>
                <a:tab pos="900113" algn="l"/>
              </a:tabLst>
            </a:pPr>
            <a:r>
              <a:rPr lang="en-NZ" sz="2400" smtClean="0"/>
              <a:t>A </a:t>
            </a:r>
            <a:r>
              <a:rPr lang="en-NZ" sz="2400" b="1" smtClean="0"/>
              <a:t>five-month</a:t>
            </a:r>
            <a:r>
              <a:rPr lang="en-NZ" sz="2400" smtClean="0"/>
              <a:t> research project during our fourth year</a:t>
            </a:r>
          </a:p>
        </p:txBody>
      </p:sp>
      <p:pic>
        <p:nvPicPr>
          <p:cNvPr id="13316" name="Picture 5" descr="insa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276475"/>
            <a:ext cx="1762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703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Picture b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4863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3421063" y="47625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b="1"/>
              <a:t>ALF flow chart</a:t>
            </a:r>
          </a:p>
        </p:txBody>
      </p:sp>
      <p:sp>
        <p:nvSpPr>
          <p:cNvPr id="40965" name="Oval 9"/>
          <p:cNvSpPr>
            <a:spLocks noChangeArrowheads="1"/>
          </p:cNvSpPr>
          <p:nvPr/>
        </p:nvSpPr>
        <p:spPr bwMode="auto">
          <a:xfrm>
            <a:off x="73025" y="1484313"/>
            <a:ext cx="1403350" cy="4897437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Input requirements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>
                <a:solidFill>
                  <a:schemeClr val="accent2"/>
                </a:solidFill>
              </a:rPr>
              <a:t>Dwelling characteristics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Occupancy behaviour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>
                <a:solidFill>
                  <a:schemeClr val="accent2"/>
                </a:solidFill>
              </a:rPr>
              <a:t>Climate region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</p:spTree>
  </p:cSld>
  <p:clrMapOvr>
    <a:masterClrMapping/>
  </p:clrMapOvr>
  <p:transition advTm="6687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icture b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04863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421063" y="47625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b="1"/>
              <a:t>ALF flow chart</a:t>
            </a:r>
          </a:p>
        </p:txBody>
      </p:sp>
      <p:sp>
        <p:nvSpPr>
          <p:cNvPr id="43013" name="Oval 7"/>
          <p:cNvSpPr>
            <a:spLocks noChangeArrowheads="1"/>
          </p:cNvSpPr>
          <p:nvPr/>
        </p:nvSpPr>
        <p:spPr bwMode="auto">
          <a:xfrm>
            <a:off x="2411413" y="836613"/>
            <a:ext cx="2016125" cy="720725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8219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Input requirements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>
                <a:solidFill>
                  <a:schemeClr val="accent2"/>
                </a:solidFill>
              </a:rPr>
              <a:t>Dwelling characteristics</a:t>
            </a:r>
          </a:p>
          <a:p>
            <a:pPr eaLnBrk="1" hangingPunct="1"/>
            <a:endParaRPr lang="en-NZ" smtClean="0">
              <a:solidFill>
                <a:schemeClr val="accent2"/>
              </a:solidFill>
            </a:endParaRPr>
          </a:p>
          <a:p>
            <a:pPr eaLnBrk="1" hangingPunct="1"/>
            <a:r>
              <a:rPr lang="en-NZ" smtClean="0">
                <a:solidFill>
                  <a:schemeClr val="accent2"/>
                </a:solidFill>
              </a:rPr>
              <a:t>Occupancy behaviour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Climate region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</p:spTree>
  </p:cSld>
  <p:clrMapOvr>
    <a:masterClrMapping/>
  </p:clrMapOvr>
  <p:transition advTm="2235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 b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04863"/>
            <a:ext cx="9144000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Software review – ALF3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421063" y="47625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b="1"/>
              <a:t>ALF flow chart</a:t>
            </a:r>
          </a:p>
        </p:txBody>
      </p:sp>
      <p:sp>
        <p:nvSpPr>
          <p:cNvPr id="160773" name="Oval 5"/>
          <p:cNvSpPr>
            <a:spLocks noChangeArrowheads="1"/>
          </p:cNvSpPr>
          <p:nvPr/>
        </p:nvSpPr>
        <p:spPr bwMode="auto">
          <a:xfrm>
            <a:off x="2484438" y="1628775"/>
            <a:ext cx="3889375" cy="720725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Oval 8"/>
          <p:cNvSpPr>
            <a:spLocks noChangeArrowheads="1"/>
          </p:cNvSpPr>
          <p:nvPr/>
        </p:nvSpPr>
        <p:spPr bwMode="auto">
          <a:xfrm>
            <a:off x="4140200" y="765175"/>
            <a:ext cx="2160588" cy="8636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53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3" grpId="0" animBg="1"/>
      <p:bldP spid="16077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Climate data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Meteorological station location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Long-term average monthly temperature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Ä"/>
            </a:pPr>
            <a:r>
              <a:rPr lang="en-US" sz="2800"/>
              <a:t>ALF-value calculation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Long-term average monthly sunshine hours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Ä"/>
            </a:pPr>
            <a:r>
              <a:rPr lang="en-US" sz="2800"/>
              <a:t>AGF-value calculation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Climate</a:t>
            </a:r>
          </a:p>
        </p:txBody>
      </p:sp>
    </p:spTree>
    <p:custDataLst>
      <p:tags r:id="rId1"/>
    </p:custDataLst>
  </p:cSld>
  <p:clrMapOvr>
    <a:masterClrMapping/>
  </p:clrMapOvr>
  <p:transition advTm="5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8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38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38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38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Totara bank and stations"/>
          <p:cNvPicPr>
            <a:picLocks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42988" y="519113"/>
            <a:ext cx="6408737" cy="6294437"/>
          </a:xfrm>
          <a:noFill/>
        </p:spPr>
      </p:pic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2555875" y="3933825"/>
            <a:ext cx="1800225" cy="792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5797550" y="1989138"/>
            <a:ext cx="1511300" cy="64928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Climate</a:t>
            </a:r>
          </a:p>
        </p:txBody>
      </p:sp>
    </p:spTree>
    <p:custDataLst>
      <p:tags r:id="rId1"/>
    </p:custDataLst>
  </p:cSld>
  <p:clrMapOvr>
    <a:masterClrMapping/>
  </p:clrMapOvr>
  <p:transition advTm="24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3" grpId="0" animBg="1"/>
      <p:bldP spid="140293" grpId="1" animBg="1"/>
      <p:bldP spid="14029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Climate data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chemeClr val="accent2"/>
                </a:solidFill>
              </a:rPr>
              <a:t>Meteorological station location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Long-term average monthly temperature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Ä"/>
            </a:pPr>
            <a:r>
              <a:rPr lang="en-US" sz="2800">
                <a:solidFill>
                  <a:schemeClr val="accent2"/>
                </a:solidFill>
              </a:rPr>
              <a:t>ALF-value calculation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Long-term average monthly sunshine hours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Ä"/>
            </a:pPr>
            <a:r>
              <a:rPr lang="en-US" sz="2800">
                <a:solidFill>
                  <a:schemeClr val="accent2"/>
                </a:solidFill>
              </a:rPr>
              <a:t>AGF-value calculation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Climate</a:t>
            </a:r>
          </a:p>
        </p:txBody>
      </p:sp>
      <p:pic>
        <p:nvPicPr>
          <p:cNvPr id="142344" name="Picture 8" descr="banner-niw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908050"/>
            <a:ext cx="21605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7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0" y="188913"/>
          <a:ext cx="9144000" cy="6727825"/>
        </p:xfrm>
        <a:graphic>
          <a:graphicData uri="http://schemas.openxmlformats.org/presentationml/2006/ole">
            <p:oleObj spid="_x0000_s1026" name="Graphique" r:id="rId3" imgW="7315200" imgH="5638800" progId="Excel.Chart.8">
              <p:embed/>
            </p:oleObj>
          </a:graphicData>
        </a:graphic>
      </p:graphicFrame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Climate</a:t>
            </a:r>
          </a:p>
        </p:txBody>
      </p:sp>
    </p:spTree>
  </p:cSld>
  <p:clrMapOvr>
    <a:masterClrMapping/>
  </p:clrMapOvr>
  <p:transition advTm="14172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Climate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0" y="765175"/>
          <a:ext cx="9144000" cy="6092825"/>
        </p:xfrm>
        <a:graphic>
          <a:graphicData uri="http://schemas.openxmlformats.org/presentationml/2006/ole">
            <p:oleObj spid="_x0000_s2050" name="Graphique" r:id="rId4" imgW="6105525" imgH="4067175" progId="MSGraph.Chart.8">
              <p:embed followColorScheme="full"/>
            </p:oleObj>
          </a:graphicData>
        </a:graphic>
      </p:graphicFrame>
      <p:sp>
        <p:nvSpPr>
          <p:cNvPr id="122889" name="Freeform 9"/>
          <p:cNvSpPr>
            <a:spLocks/>
          </p:cNvSpPr>
          <p:nvPr/>
        </p:nvSpPr>
        <p:spPr bwMode="auto">
          <a:xfrm>
            <a:off x="2265363" y="3716338"/>
            <a:ext cx="3175" cy="419100"/>
          </a:xfrm>
          <a:custGeom>
            <a:avLst/>
            <a:gdLst>
              <a:gd name="T0" fmla="*/ 2 w 2"/>
              <a:gd name="T1" fmla="*/ 0 h 264"/>
              <a:gd name="T2" fmla="*/ 0 w 2"/>
              <a:gd name="T3" fmla="*/ 264 h 264"/>
              <a:gd name="T4" fmla="*/ 0 60000 65536"/>
              <a:gd name="T5" fmla="*/ 0 60000 65536"/>
              <a:gd name="T6" fmla="*/ 0 w 2"/>
              <a:gd name="T7" fmla="*/ 0 h 264"/>
              <a:gd name="T8" fmla="*/ 2 w 2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" h="264">
                <a:moveTo>
                  <a:pt x="2" y="0"/>
                </a:moveTo>
                <a:lnTo>
                  <a:pt x="0" y="26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891" name="Line 11"/>
          <p:cNvSpPr>
            <a:spLocks noChangeShapeType="1"/>
          </p:cNvSpPr>
          <p:nvPr/>
        </p:nvSpPr>
        <p:spPr bwMode="auto">
          <a:xfrm>
            <a:off x="1116013" y="3716338"/>
            <a:ext cx="8027987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sp>
        <p:nvSpPr>
          <p:cNvPr id="122892" name="Line 12"/>
          <p:cNvSpPr>
            <a:spLocks noChangeShapeType="1"/>
          </p:cNvSpPr>
          <p:nvPr/>
        </p:nvSpPr>
        <p:spPr bwMode="auto">
          <a:xfrm>
            <a:off x="1116013" y="4149725"/>
            <a:ext cx="8027987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NZ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55875" y="2205038"/>
            <a:ext cx="2592388" cy="366712"/>
            <a:chOff x="1701" y="1389"/>
            <a:chExt cx="1633" cy="231"/>
          </a:xfrm>
        </p:grpSpPr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1701" y="1525"/>
              <a:ext cx="2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1927" y="1389"/>
              <a:ext cx="14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/>
                <a:t>Average Waitakere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076825" y="2205038"/>
            <a:ext cx="2808288" cy="366712"/>
            <a:chOff x="3152" y="1389"/>
            <a:chExt cx="1769" cy="231"/>
          </a:xfrm>
        </p:grpSpPr>
        <p:sp>
          <p:nvSpPr>
            <p:cNvPr id="2060" name="Line 13"/>
            <p:cNvSpPr>
              <a:spLocks noChangeShapeType="1"/>
            </p:cNvSpPr>
            <p:nvPr/>
          </p:nvSpPr>
          <p:spPr bwMode="auto">
            <a:xfrm>
              <a:off x="3152" y="1525"/>
              <a:ext cx="22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2061" name="Text Box 17"/>
            <p:cNvSpPr txBox="1">
              <a:spLocks noChangeArrowheads="1"/>
            </p:cNvSpPr>
            <p:nvPr/>
          </p:nvSpPr>
          <p:spPr bwMode="auto">
            <a:xfrm>
              <a:off x="3379" y="1389"/>
              <a:ext cx="15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/>
                <a:t>Average Totara Bank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339975" y="3933825"/>
            <a:ext cx="3744913" cy="1422400"/>
            <a:chOff x="1474" y="2478"/>
            <a:chExt cx="2222" cy="367"/>
          </a:xfrm>
        </p:grpSpPr>
        <p:sp>
          <p:nvSpPr>
            <p:cNvPr id="2058" name="Text Box 19"/>
            <p:cNvSpPr txBox="1">
              <a:spLocks noChangeArrowheads="1"/>
            </p:cNvSpPr>
            <p:nvPr/>
          </p:nvSpPr>
          <p:spPr bwMode="auto">
            <a:xfrm>
              <a:off x="1791" y="2750"/>
              <a:ext cx="1905" cy="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NZ" sz="1700" b="1"/>
                <a:t>Average difference: 3.2 °C</a:t>
              </a:r>
            </a:p>
          </p:txBody>
        </p:sp>
        <p:sp>
          <p:nvSpPr>
            <p:cNvPr id="2059" name="Freeform 21"/>
            <p:cNvSpPr>
              <a:spLocks/>
            </p:cNvSpPr>
            <p:nvPr/>
          </p:nvSpPr>
          <p:spPr bwMode="auto">
            <a:xfrm>
              <a:off x="1474" y="2478"/>
              <a:ext cx="408" cy="279"/>
            </a:xfrm>
            <a:custGeom>
              <a:avLst/>
              <a:gdLst>
                <a:gd name="T0" fmla="*/ 0 w 408"/>
                <a:gd name="T1" fmla="*/ 0 h 279"/>
                <a:gd name="T2" fmla="*/ 181 w 408"/>
                <a:gd name="T3" fmla="*/ 226 h 279"/>
                <a:gd name="T4" fmla="*/ 227 w 408"/>
                <a:gd name="T5" fmla="*/ 45 h 279"/>
                <a:gd name="T6" fmla="*/ 408 w 408"/>
                <a:gd name="T7" fmla="*/ 272 h 2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279"/>
                <a:gd name="T14" fmla="*/ 408 w 408"/>
                <a:gd name="T15" fmla="*/ 279 h 2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279">
                  <a:moveTo>
                    <a:pt x="0" y="0"/>
                  </a:moveTo>
                  <a:cubicBezTo>
                    <a:pt x="71" y="109"/>
                    <a:pt x="143" y="219"/>
                    <a:pt x="181" y="226"/>
                  </a:cubicBezTo>
                  <a:cubicBezTo>
                    <a:pt x="219" y="233"/>
                    <a:pt x="189" y="37"/>
                    <a:pt x="227" y="45"/>
                  </a:cubicBezTo>
                  <a:cubicBezTo>
                    <a:pt x="265" y="53"/>
                    <a:pt x="363" y="279"/>
                    <a:pt x="408" y="2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advTm="279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 animBg="1"/>
      <p:bldP spid="122891" grpId="0" animBg="1"/>
      <p:bldP spid="1228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Totara Bank project outlines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2525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mtClean="0"/>
              <a:t>A sustainable land development, with: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NZ" smtClean="0"/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Energy efficient houses, based on solar principle design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On-site electricity generation from renewable sources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Life in community</a:t>
            </a:r>
          </a:p>
        </p:txBody>
      </p:sp>
      <p:pic>
        <p:nvPicPr>
          <p:cNvPr id="14340" name="Picture 4" descr="totara ammended%20logo_s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661025"/>
            <a:ext cx="22526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48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Climate data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chemeClr val="accent2"/>
                </a:solidFill>
              </a:rPr>
              <a:t>Meteorological station location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chemeClr val="accent2"/>
                </a:solidFill>
              </a:rPr>
              <a:t>Long-term average monthly temperature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Ä"/>
            </a:pPr>
            <a:r>
              <a:rPr lang="en-US" sz="2800">
                <a:solidFill>
                  <a:schemeClr val="accent2"/>
                </a:solidFill>
              </a:rPr>
              <a:t>ALF-value calculation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Long-term average monthly sunshine hours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Ä"/>
            </a:pPr>
            <a:r>
              <a:rPr lang="en-US" sz="2800">
                <a:solidFill>
                  <a:schemeClr val="accent2"/>
                </a:solidFill>
              </a:rPr>
              <a:t>AGF-value calculation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>
              <a:solidFill>
                <a:schemeClr val="accent2"/>
              </a:solidFill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Climate</a:t>
            </a:r>
          </a:p>
        </p:txBody>
      </p:sp>
    </p:spTree>
  </p:cSld>
  <p:clrMapOvr>
    <a:masterClrMapping/>
  </p:clrMapOvr>
  <p:transition advTm="2407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-36513" y="865188"/>
          <a:ext cx="9145588" cy="6092825"/>
        </p:xfrm>
        <a:graphic>
          <a:graphicData uri="http://schemas.openxmlformats.org/presentationml/2006/ole">
            <p:oleObj spid="_x0000_s3074" name="Graphique" r:id="rId3" imgW="6105525" imgH="4067175" progId="MSGraph.Chart.8">
              <p:embed followColorScheme="full"/>
            </p:oleObj>
          </a:graphicData>
        </a:graphic>
      </p:graphicFrame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Climate</a:t>
            </a:r>
          </a:p>
        </p:txBody>
      </p:sp>
    </p:spTree>
  </p:cSld>
  <p:clrMapOvr>
    <a:masterClrMapping/>
  </p:clrMapOvr>
  <p:transition advTm="7281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0" y="1166813"/>
          <a:ext cx="9144000" cy="5141912"/>
        </p:xfrm>
        <a:graphic>
          <a:graphicData uri="http://schemas.openxmlformats.org/presentationml/2006/ole">
            <p:oleObj spid="_x0000_s4098" name="Graphique" r:id="rId3" imgW="5895975" imgH="3314700" progId="Excel.Chart.8">
              <p:embed/>
            </p:oleObj>
          </a:graphicData>
        </a:graphic>
      </p:graphicFrame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Climate</a:t>
            </a:r>
          </a:p>
        </p:txBody>
      </p:sp>
    </p:spTree>
  </p:cSld>
  <p:clrMapOvr>
    <a:masterClrMapping/>
  </p:clrMapOvr>
  <p:transition advTm="4704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Climate data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chemeClr val="accent2"/>
                </a:solidFill>
              </a:rPr>
              <a:t>Meteorological station location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>
              <a:solidFill>
                <a:schemeClr val="accent2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chemeClr val="accent2"/>
                </a:solidFill>
              </a:rPr>
              <a:t>Long-term average monthly temperature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Ä"/>
            </a:pPr>
            <a:r>
              <a:rPr lang="en-US" sz="2800"/>
              <a:t>ALF-value calculation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>
                <a:solidFill>
                  <a:schemeClr val="accent2"/>
                </a:solidFill>
              </a:rPr>
              <a:t>Long-term average monthly sunshine hours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Ä"/>
            </a:pPr>
            <a:r>
              <a:rPr lang="en-US" sz="2800"/>
              <a:t>AGF-value calculation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Climate</a:t>
            </a:r>
          </a:p>
        </p:txBody>
      </p:sp>
    </p:spTree>
  </p:cSld>
  <p:clrMapOvr>
    <a:masterClrMapping/>
  </p:clrMapOvr>
  <p:transition advTm="7765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Thermal analysis of buildings: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Climate</a:t>
            </a:r>
          </a:p>
        </p:txBody>
      </p:sp>
      <p:grpSp>
        <p:nvGrpSpPr>
          <p:cNvPr id="5124" name="Group 26"/>
          <p:cNvGrpSpPr>
            <a:grpSpLocks/>
          </p:cNvGrpSpPr>
          <p:nvPr/>
        </p:nvGrpSpPr>
        <p:grpSpPr bwMode="auto">
          <a:xfrm>
            <a:off x="0" y="1196975"/>
            <a:ext cx="9288463" cy="4511675"/>
            <a:chOff x="0" y="754"/>
            <a:chExt cx="5851" cy="2842"/>
          </a:xfrm>
        </p:grpSpPr>
        <p:graphicFrame>
          <p:nvGraphicFramePr>
            <p:cNvPr id="5122" name="Object 4"/>
            <p:cNvGraphicFramePr>
              <a:graphicFrameLocks noChangeAspect="1"/>
            </p:cNvGraphicFramePr>
            <p:nvPr/>
          </p:nvGraphicFramePr>
          <p:xfrm>
            <a:off x="0" y="754"/>
            <a:ext cx="5757" cy="2842"/>
          </p:xfrm>
          <a:graphic>
            <a:graphicData uri="http://schemas.openxmlformats.org/presentationml/2006/ole">
              <p:oleObj spid="_x0000_s5122" name="Graphique" r:id="rId3" imgW="5886450" imgH="2724150" progId="Excel.Chart.8">
                <p:embed/>
              </p:oleObj>
            </a:graphicData>
          </a:graphic>
        </p:graphicFrame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0" y="3103"/>
              <a:ext cx="106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095"/>
              <a:ext cx="105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04" y="3095"/>
              <a:ext cx="105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66" y="3103"/>
              <a:ext cx="1036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Rectangle 11"/>
            <p:cNvSpPr>
              <a:spLocks noChangeArrowheads="1"/>
            </p:cNvSpPr>
            <p:nvPr/>
          </p:nvSpPr>
          <p:spPr bwMode="auto">
            <a:xfrm>
              <a:off x="700" y="3329"/>
              <a:ext cx="792" cy="1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746" y="3283"/>
              <a:ext cx="6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NZ"/>
                <a:t>Evening</a:t>
              </a:r>
            </a:p>
          </p:txBody>
        </p:sp>
        <p:sp>
          <p:nvSpPr>
            <p:cNvPr id="5131" name="Rectangle 12"/>
            <p:cNvSpPr>
              <a:spLocks noChangeArrowheads="1"/>
            </p:cNvSpPr>
            <p:nvPr/>
          </p:nvSpPr>
          <p:spPr bwMode="auto">
            <a:xfrm>
              <a:off x="1865" y="3329"/>
              <a:ext cx="793" cy="1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Rectangle 13"/>
            <p:cNvSpPr>
              <a:spLocks noChangeArrowheads="1"/>
            </p:cNvSpPr>
            <p:nvPr/>
          </p:nvSpPr>
          <p:spPr bwMode="auto">
            <a:xfrm>
              <a:off x="2891" y="3329"/>
              <a:ext cx="792" cy="1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Rectangle 14"/>
            <p:cNvSpPr>
              <a:spLocks noChangeArrowheads="1"/>
            </p:cNvSpPr>
            <p:nvPr/>
          </p:nvSpPr>
          <p:spPr bwMode="auto">
            <a:xfrm>
              <a:off x="3963" y="3329"/>
              <a:ext cx="792" cy="1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Text Box 15"/>
            <p:cNvSpPr txBox="1">
              <a:spLocks noChangeArrowheads="1"/>
            </p:cNvSpPr>
            <p:nvPr/>
          </p:nvSpPr>
          <p:spPr bwMode="auto">
            <a:xfrm>
              <a:off x="1492" y="3278"/>
              <a:ext cx="1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NZ"/>
                <a:t>Morning/evening</a:t>
              </a:r>
            </a:p>
          </p:txBody>
        </p:sp>
        <p:sp>
          <p:nvSpPr>
            <p:cNvPr id="5135" name="Text Box 16"/>
            <p:cNvSpPr txBox="1">
              <a:spLocks noChangeArrowheads="1"/>
            </p:cNvSpPr>
            <p:nvPr/>
          </p:nvSpPr>
          <p:spPr bwMode="auto">
            <a:xfrm>
              <a:off x="2891" y="3283"/>
              <a:ext cx="6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NZ"/>
                <a:t>All day</a:t>
              </a:r>
            </a:p>
          </p:txBody>
        </p:sp>
        <p:sp>
          <p:nvSpPr>
            <p:cNvPr id="5136" name="Text Box 17"/>
            <p:cNvSpPr txBox="1">
              <a:spLocks noChangeArrowheads="1"/>
            </p:cNvSpPr>
            <p:nvPr/>
          </p:nvSpPr>
          <p:spPr bwMode="auto">
            <a:xfrm>
              <a:off x="4010" y="3283"/>
              <a:ext cx="6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NZ"/>
                <a:t>24 h</a:t>
              </a:r>
            </a:p>
          </p:txBody>
        </p:sp>
        <p:sp>
          <p:nvSpPr>
            <p:cNvPr id="5137" name="Text Box 18"/>
            <p:cNvSpPr txBox="1">
              <a:spLocks noChangeArrowheads="1"/>
            </p:cNvSpPr>
            <p:nvPr/>
          </p:nvSpPr>
          <p:spPr bwMode="auto">
            <a:xfrm>
              <a:off x="4616" y="3188"/>
              <a:ext cx="1235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NZ" sz="1600" b="1"/>
                <a:t>Heating</a:t>
              </a:r>
            </a:p>
            <a:p>
              <a:pPr algn="ctr">
                <a:lnSpc>
                  <a:spcPct val="25000"/>
                </a:lnSpc>
                <a:spcBef>
                  <a:spcPct val="50000"/>
                </a:spcBef>
              </a:pPr>
              <a:r>
                <a:rPr lang="en-NZ" sz="1600" b="1"/>
                <a:t>schedule</a:t>
              </a:r>
            </a:p>
          </p:txBody>
        </p:sp>
        <p:sp>
          <p:nvSpPr>
            <p:cNvPr id="5138" name="AutoShape 21"/>
            <p:cNvSpPr>
              <a:spLocks/>
            </p:cNvSpPr>
            <p:nvPr/>
          </p:nvSpPr>
          <p:spPr bwMode="auto">
            <a:xfrm>
              <a:off x="4802" y="3236"/>
              <a:ext cx="93" cy="234"/>
            </a:xfrm>
            <a:prstGeom prst="leftBrace">
              <a:avLst>
                <a:gd name="adj1" fmla="val 2096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AutoShape 22"/>
            <p:cNvSpPr>
              <a:spLocks/>
            </p:cNvSpPr>
            <p:nvPr/>
          </p:nvSpPr>
          <p:spPr bwMode="auto">
            <a:xfrm>
              <a:off x="4802" y="2906"/>
              <a:ext cx="93" cy="234"/>
            </a:xfrm>
            <a:prstGeom prst="leftBrace">
              <a:avLst>
                <a:gd name="adj1" fmla="val 2096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Tm="11484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smtClean="0"/>
              <a:t>Thermal analysis of building design and siting options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1050" y="6175375"/>
            <a:ext cx="4038600" cy="566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To be continued…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916113"/>
            <a:ext cx="7488237" cy="3886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Ä"/>
            </a:pPr>
            <a:r>
              <a:rPr lang="en-NZ" smtClean="0"/>
              <a:t>Model template for Waitakere NOW Home</a:t>
            </a:r>
            <a:r>
              <a:rPr lang="en-US" smtClean="0"/>
              <a:t>® in Totara Bank site</a:t>
            </a:r>
          </a:p>
          <a:p>
            <a:pPr eaLnBrk="1" hangingPunct="1"/>
            <a:endParaRPr lang="en-US" smtClean="0"/>
          </a:p>
          <a:p>
            <a:pPr eaLnBrk="1" hangingPunct="1">
              <a:buSzTx/>
              <a:buFont typeface="Wingdings" pitchFamily="2" charset="2"/>
              <a:buChar char="Ä"/>
            </a:pPr>
            <a:r>
              <a:rPr lang="en-US" smtClean="0"/>
              <a:t>Heating energy required for the whole Totara Bank site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SzTx/>
              <a:buFont typeface="Wingdings" pitchFamily="2" charset="2"/>
              <a:buChar char="Ä"/>
            </a:pPr>
            <a:r>
              <a:rPr lang="en-US" smtClean="0"/>
              <a:t>Part provided by the coppicing area</a:t>
            </a:r>
          </a:p>
        </p:txBody>
      </p:sp>
    </p:spTree>
    <p:custDataLst>
      <p:tags r:id="rId1"/>
    </p:custDataLst>
  </p:cSld>
  <p:clrMapOvr>
    <a:masterClrMapping/>
  </p:clrMapOvr>
  <p:transition advTm="41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5175"/>
            <a:ext cx="8229600" cy="1371600"/>
          </a:xfrm>
        </p:spPr>
        <p:txBody>
          <a:bodyPr/>
          <a:lstStyle/>
          <a:p>
            <a:pPr algn="ctr" eaLnBrk="1" hangingPunct="1"/>
            <a:r>
              <a:rPr lang="en-NZ" sz="3200" smtClean="0"/>
              <a:t>Techno-economic analysis of distributed generation options from renewable energy sources and grid-interaction scenarios</a:t>
            </a:r>
            <a:br>
              <a:rPr lang="en-NZ" sz="3200" smtClean="0"/>
            </a:br>
            <a:endParaRPr lang="en-NZ" sz="32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4652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mtClean="0"/>
              <a:t>Objectives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Methodology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Software review:</a:t>
            </a:r>
          </a:p>
          <a:p>
            <a:pPr lvl="1" eaLnBrk="1" hangingPunct="1">
              <a:lnSpc>
                <a:spcPct val="90000"/>
              </a:lnSpc>
            </a:pPr>
            <a:r>
              <a:rPr lang="en-NZ" smtClean="0"/>
              <a:t>HOMER</a:t>
            </a:r>
          </a:p>
          <a:p>
            <a:pPr lvl="1" eaLnBrk="1" hangingPunct="1">
              <a:lnSpc>
                <a:spcPct val="90000"/>
              </a:lnSpc>
            </a:pPr>
            <a:r>
              <a:rPr lang="en-NZ" smtClean="0"/>
              <a:t>ViPOR</a:t>
            </a:r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Data collection:</a:t>
            </a:r>
          </a:p>
          <a:p>
            <a:pPr lvl="1" eaLnBrk="1" hangingPunct="1">
              <a:lnSpc>
                <a:spcPct val="90000"/>
              </a:lnSpc>
            </a:pPr>
            <a:r>
              <a:rPr lang="en-NZ" smtClean="0"/>
              <a:t>Resource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NZ" smtClean="0">
                <a:solidFill>
                  <a:schemeClr val="accent2"/>
                </a:solidFill>
              </a:rPr>
              <a:t>Technological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NZ" smtClean="0">
                <a:solidFill>
                  <a:schemeClr val="accent2"/>
                </a:solidFill>
              </a:rPr>
              <a:t>Electrical demand data</a:t>
            </a:r>
          </a:p>
        </p:txBody>
      </p:sp>
    </p:spTree>
  </p:cSld>
  <p:clrMapOvr>
    <a:masterClrMapping/>
  </p:clrMapOvr>
  <p:transition advTm="19172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smtClean="0"/>
              <a:t>Objectives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686800" cy="4876800"/>
          </a:xfrm>
        </p:spPr>
        <p:txBody>
          <a:bodyPr/>
          <a:lstStyle/>
          <a:p>
            <a:pPr marL="182563" indent="-182563" algn="ctr" eaLnBrk="1" hangingPunct="1"/>
            <a:r>
              <a:rPr lang="en-NZ" sz="2800" smtClean="0"/>
              <a:t>Techno-economic analysis of distributed generation options from renewable energy sources </a:t>
            </a:r>
          </a:p>
          <a:p>
            <a:pPr marL="182563" indent="-182563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NZ" sz="2800" smtClean="0"/>
              <a:t>and grid-interaction scenarios</a:t>
            </a:r>
          </a:p>
          <a:p>
            <a:pPr marL="182563" indent="-182563" eaLnBrk="1" hangingPunct="1"/>
            <a:endParaRPr lang="en-NZ" smtClean="0"/>
          </a:p>
          <a:p>
            <a:pPr marL="830263" lvl="1" eaLnBrk="1" hangingPunct="1"/>
            <a:r>
              <a:rPr lang="en-NZ" sz="2600" smtClean="0"/>
              <a:t>What type of generation mix?</a:t>
            </a:r>
          </a:p>
          <a:p>
            <a:pPr marL="830263" lvl="1" eaLnBrk="1" hangingPunct="1"/>
            <a:r>
              <a:rPr lang="en-NZ" sz="2600" smtClean="0"/>
              <a:t>Trade-of between electrical requirements and on-site generation costs</a:t>
            </a:r>
          </a:p>
          <a:p>
            <a:pPr marL="830263" lvl="1" eaLnBrk="1" hangingPunct="1"/>
            <a:r>
              <a:rPr lang="en-NZ" sz="2600" smtClean="0"/>
              <a:t>What electrical self-sufficiency level can be achieved?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</a:t>
            </a:r>
            <a:endParaRPr lang="en-NZ" sz="1600" b="1"/>
          </a:p>
        </p:txBody>
      </p:sp>
    </p:spTree>
  </p:cSld>
  <p:clrMapOvr>
    <a:masterClrMapping/>
  </p:clrMapOvr>
  <p:transition advTm="6814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Methodology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Using HOMER:</a:t>
            </a:r>
          </a:p>
          <a:p>
            <a:pPr lvl="1" eaLnBrk="1" hangingPunct="1"/>
            <a:r>
              <a:rPr lang="en-NZ" smtClean="0"/>
              <a:t>Determine the optimal generation system</a:t>
            </a:r>
          </a:p>
          <a:p>
            <a:pPr lvl="1" eaLnBrk="1" hangingPunct="1"/>
            <a:endParaRPr lang="en-NZ" smtClean="0"/>
          </a:p>
          <a:p>
            <a:pPr eaLnBrk="1" hangingPunct="1"/>
            <a:r>
              <a:rPr lang="en-NZ" smtClean="0"/>
              <a:t>Using ViPOR:</a:t>
            </a:r>
          </a:p>
          <a:p>
            <a:pPr lvl="1" eaLnBrk="1" hangingPunct="1"/>
            <a:r>
              <a:rPr lang="en-NZ" smtClean="0"/>
              <a:t>Draw the local network map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</a:t>
            </a:r>
            <a:endParaRPr lang="en-NZ" sz="1600" b="1"/>
          </a:p>
        </p:txBody>
      </p:sp>
    </p:spTree>
    <p:custDataLst>
      <p:tags r:id="rId1"/>
    </p:custDataLst>
  </p:cSld>
  <p:clrMapOvr>
    <a:masterClrMapping/>
  </p:clrMapOvr>
  <p:transition advTm="35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Software review: HOMER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mtClean="0"/>
              <a:t>Description</a:t>
            </a:r>
          </a:p>
          <a:p>
            <a:pPr eaLnBrk="1" hangingPunct="1">
              <a:lnSpc>
                <a:spcPct val="90000"/>
              </a:lnSpc>
            </a:pPr>
            <a:endParaRPr lang="en-NZ" smtClean="0"/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Modelling capabilities</a:t>
            </a:r>
          </a:p>
          <a:p>
            <a:pPr eaLnBrk="1" hangingPunct="1">
              <a:lnSpc>
                <a:spcPct val="90000"/>
              </a:lnSpc>
            </a:pPr>
            <a:endParaRPr lang="en-NZ" smtClean="0"/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Input requirements</a:t>
            </a:r>
          </a:p>
          <a:p>
            <a:pPr eaLnBrk="1" hangingPunct="1">
              <a:lnSpc>
                <a:spcPct val="90000"/>
              </a:lnSpc>
            </a:pPr>
            <a:endParaRPr lang="en-NZ" smtClean="0"/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Already done projects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</a:t>
            </a:r>
            <a:endParaRPr lang="en-NZ" sz="1600" b="1"/>
          </a:p>
        </p:txBody>
      </p:sp>
      <p:pic>
        <p:nvPicPr>
          <p:cNvPr id="55301" name="Picture 6" descr="header_HOMER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4013" y="5764213"/>
            <a:ext cx="33337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1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On-site visit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868862"/>
          </a:xfrm>
        </p:spPr>
        <p:txBody>
          <a:bodyPr/>
          <a:lstStyle/>
          <a:p>
            <a:pPr eaLnBrk="1" hangingPunct="1"/>
            <a:r>
              <a:rPr lang="en-US" smtClean="0"/>
              <a:t>Site location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Plot contours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Common facilities</a:t>
            </a:r>
          </a:p>
        </p:txBody>
      </p:sp>
    </p:spTree>
  </p:cSld>
  <p:clrMapOvr>
    <a:masterClrMapping/>
  </p:clrMapOvr>
  <p:transition advTm="5062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Description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7056437" cy="3886200"/>
          </a:xfrm>
        </p:spPr>
        <p:txBody>
          <a:bodyPr/>
          <a:lstStyle/>
          <a:p>
            <a:pPr eaLnBrk="1" hangingPunct="1"/>
            <a:r>
              <a:rPr lang="en-NZ" smtClean="0"/>
              <a:t>Developed by the American National Renewable Energy Laboratory (NREL)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Hybrid Optimization Model for Energy Renewables</a:t>
            </a:r>
          </a:p>
          <a:p>
            <a:pPr eaLnBrk="1" hangingPunct="1"/>
            <a:endParaRPr lang="en-NZ" smtClean="0"/>
          </a:p>
          <a:p>
            <a:pPr eaLnBrk="1" hangingPunct="1">
              <a:buFont typeface="Wingdings" pitchFamily="2" charset="2"/>
              <a:buNone/>
            </a:pPr>
            <a:endParaRPr lang="en-NZ" smtClean="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Software review – HOMER</a:t>
            </a:r>
          </a:p>
        </p:txBody>
      </p:sp>
      <p:pic>
        <p:nvPicPr>
          <p:cNvPr id="56325" name="Picture 5" descr="nrel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2352675"/>
            <a:ext cx="1190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HOMER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692150"/>
            <a:ext cx="1149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453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Modelling capabilities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43425"/>
          </a:xfrm>
        </p:spPr>
        <p:txBody>
          <a:bodyPr/>
          <a:lstStyle/>
          <a:p>
            <a:pPr eaLnBrk="1" hangingPunct="1"/>
            <a:r>
              <a:rPr lang="en-NZ" smtClean="0"/>
              <a:t>Generation system simulation</a:t>
            </a:r>
          </a:p>
          <a:p>
            <a:pPr lvl="1" eaLnBrk="1" hangingPunct="1">
              <a:buFont typeface="Wingdings" pitchFamily="2" charset="2"/>
              <a:buChar char="Ä"/>
            </a:pPr>
            <a:r>
              <a:rPr lang="en-NZ" smtClean="0"/>
              <a:t>Energy balance</a:t>
            </a:r>
          </a:p>
          <a:p>
            <a:pPr lvl="1" eaLnBrk="1" hangingPunct="1">
              <a:buFont typeface="Wingdings" pitchFamily="2" charset="2"/>
              <a:buChar char="Ä"/>
            </a:pPr>
            <a:endParaRPr lang="en-NZ" smtClean="0"/>
          </a:p>
          <a:p>
            <a:pPr eaLnBrk="1" hangingPunct="1"/>
            <a:r>
              <a:rPr lang="en-NZ" smtClean="0"/>
              <a:t>Optimisation</a:t>
            </a:r>
          </a:p>
          <a:p>
            <a:pPr lvl="1" eaLnBrk="1" hangingPunct="1">
              <a:buFont typeface="Wingdings" pitchFamily="2" charset="2"/>
              <a:buChar char="Ä"/>
            </a:pPr>
            <a:r>
              <a:rPr lang="en-NZ" smtClean="0"/>
              <a:t>Ranked by cost</a:t>
            </a:r>
          </a:p>
          <a:p>
            <a:pPr lvl="1" eaLnBrk="1" hangingPunct="1">
              <a:buFont typeface="Wingdings" pitchFamily="2" charset="2"/>
              <a:buChar char="Ä"/>
            </a:pPr>
            <a:endParaRPr lang="en-NZ" smtClean="0"/>
          </a:p>
          <a:p>
            <a:pPr eaLnBrk="1" hangingPunct="1"/>
            <a:r>
              <a:rPr lang="en-NZ" smtClean="0"/>
              <a:t>Sensitivity analysis</a:t>
            </a:r>
          </a:p>
          <a:p>
            <a:pPr lvl="1" eaLnBrk="1" hangingPunct="1"/>
            <a:endParaRPr lang="en-NZ" smtClean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Software review – HOMER</a:t>
            </a:r>
          </a:p>
        </p:txBody>
      </p:sp>
    </p:spTree>
    <p:custDataLst>
      <p:tags r:id="rId1"/>
    </p:custDataLst>
  </p:cSld>
  <p:clrMapOvr>
    <a:masterClrMapping/>
  </p:clrMapOvr>
  <p:transition advTm="71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Input requirements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Resources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Technologies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Electrical demand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Software review – HOMER</a:t>
            </a:r>
          </a:p>
        </p:txBody>
      </p:sp>
      <p:pic>
        <p:nvPicPr>
          <p:cNvPr id="58373" name="Picture 5" descr="bu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484313"/>
            <a:ext cx="3370262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4572000" y="5229225"/>
            <a:ext cx="2233613" cy="1008063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35600" y="2349500"/>
            <a:ext cx="3024188" cy="3024188"/>
            <a:chOff x="3424" y="1480"/>
            <a:chExt cx="1905" cy="1905"/>
          </a:xfrm>
        </p:grpSpPr>
        <p:sp>
          <p:nvSpPr>
            <p:cNvPr id="58377" name="Oval 7"/>
            <p:cNvSpPr>
              <a:spLocks noChangeArrowheads="1"/>
            </p:cNvSpPr>
            <p:nvPr/>
          </p:nvSpPr>
          <p:spPr bwMode="auto">
            <a:xfrm>
              <a:off x="4604" y="1480"/>
              <a:ext cx="725" cy="1905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8" name="Oval 8"/>
            <p:cNvSpPr>
              <a:spLocks noChangeArrowheads="1"/>
            </p:cNvSpPr>
            <p:nvPr/>
          </p:nvSpPr>
          <p:spPr bwMode="auto">
            <a:xfrm>
              <a:off x="3969" y="2614"/>
              <a:ext cx="635" cy="453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79" name="Oval 9"/>
            <p:cNvSpPr>
              <a:spLocks noChangeArrowheads="1"/>
            </p:cNvSpPr>
            <p:nvPr/>
          </p:nvSpPr>
          <p:spPr bwMode="auto">
            <a:xfrm>
              <a:off x="3424" y="2160"/>
              <a:ext cx="635" cy="453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6227763" y="2781300"/>
            <a:ext cx="1223962" cy="6477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30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2" grpId="1" animBg="1"/>
      <p:bldP spid="6042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371600"/>
          </a:xfrm>
        </p:spPr>
        <p:txBody>
          <a:bodyPr/>
          <a:lstStyle/>
          <a:p>
            <a:pPr algn="ctr" eaLnBrk="1" hangingPunct="1"/>
            <a:r>
              <a:rPr lang="en-NZ" smtClean="0"/>
              <a:t>Already done projects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NZ" smtClean="0"/>
              <a:t>Sicud project: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NZ" b="1" smtClean="0"/>
          </a:p>
          <a:p>
            <a:pPr eaLnBrk="1" hangingPunct="1">
              <a:lnSpc>
                <a:spcPct val="80000"/>
              </a:lnSpc>
            </a:pPr>
            <a:r>
              <a:rPr lang="en-NZ" sz="2800" b="1" smtClean="0"/>
              <a:t>Small village</a:t>
            </a:r>
            <a:r>
              <a:rPr lang="en-NZ" sz="2800" smtClean="0"/>
              <a:t> in Philippines</a:t>
            </a:r>
          </a:p>
          <a:p>
            <a:pPr eaLnBrk="1" hangingPunct="1">
              <a:lnSpc>
                <a:spcPct val="80000"/>
              </a:lnSpc>
            </a:pPr>
            <a:endParaRPr lang="en-NZ" sz="2800" b="1" smtClean="0"/>
          </a:p>
          <a:p>
            <a:pPr eaLnBrk="1" hangingPunct="1">
              <a:lnSpc>
                <a:spcPct val="80000"/>
              </a:lnSpc>
            </a:pPr>
            <a:r>
              <a:rPr lang="en-NZ" sz="2800" b="1" smtClean="0"/>
              <a:t>Wind, solar</a:t>
            </a:r>
            <a:r>
              <a:rPr lang="en-NZ" sz="2800" smtClean="0"/>
              <a:t> and fuel resource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NZ" sz="28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Ä"/>
            </a:pPr>
            <a:r>
              <a:rPr lang="en-GB" sz="2400" i="1" smtClean="0"/>
              <a:t>Methodology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Ä"/>
            </a:pPr>
            <a:endParaRPr lang="en-GB" sz="2800" i="1" smtClean="0"/>
          </a:p>
          <a:p>
            <a:pPr eaLnBrk="1" hangingPunct="1">
              <a:lnSpc>
                <a:spcPct val="80000"/>
              </a:lnSpc>
            </a:pPr>
            <a:r>
              <a:rPr lang="en-NZ" sz="2800" smtClean="0"/>
              <a:t>Impact of wind speed and fuel price</a:t>
            </a:r>
            <a:endParaRPr lang="en-GB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Ä"/>
            </a:pPr>
            <a:endParaRPr lang="en-GB" sz="28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Ä"/>
            </a:pPr>
            <a:r>
              <a:rPr lang="en-GB" sz="2400" i="1" smtClean="0"/>
              <a:t>Usefulness of sensitivity analysis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Software review – HOMER</a:t>
            </a:r>
          </a:p>
        </p:txBody>
      </p:sp>
    </p:spTree>
  </p:cSld>
  <p:clrMapOvr>
    <a:masterClrMapping/>
  </p:clrMapOvr>
  <p:transition advTm="52078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Software review: ViPOR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Software review – ViPOR</a:t>
            </a:r>
          </a:p>
        </p:txBody>
      </p:sp>
      <p:sp>
        <p:nvSpPr>
          <p:cNvPr id="60420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NZ" smtClean="0"/>
              <a:t>Description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Modelling capabilities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Input requirements</a:t>
            </a:r>
          </a:p>
          <a:p>
            <a:pPr eaLnBrk="1" hangingPunct="1">
              <a:buFont typeface="Wingdings" pitchFamily="2" charset="2"/>
              <a:buNone/>
            </a:pPr>
            <a:endParaRPr lang="en-NZ" smtClean="0"/>
          </a:p>
        </p:txBody>
      </p:sp>
      <p:pic>
        <p:nvPicPr>
          <p:cNvPr id="60421" name="Picture 6" descr="vipor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9925" y="5854700"/>
            <a:ext cx="2657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85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Description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mtClean="0"/>
              <a:t>Developed by the American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mtClean="0"/>
              <a:t>National Renewable Energy Laboratory </a:t>
            </a:r>
          </a:p>
          <a:p>
            <a:pPr eaLnBrk="1" hangingPunct="1">
              <a:lnSpc>
                <a:spcPct val="90000"/>
              </a:lnSpc>
            </a:pPr>
            <a:endParaRPr lang="en-NZ" smtClean="0"/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The Village Power Optimization Model for Renewable</a:t>
            </a:r>
          </a:p>
          <a:p>
            <a:pPr eaLnBrk="1" hangingPunct="1">
              <a:lnSpc>
                <a:spcPct val="90000"/>
              </a:lnSpc>
            </a:pPr>
            <a:endParaRPr lang="en-NZ" smtClean="0"/>
          </a:p>
          <a:p>
            <a:pPr eaLnBrk="1" hangingPunct="1">
              <a:lnSpc>
                <a:spcPct val="90000"/>
              </a:lnSpc>
            </a:pPr>
            <a:r>
              <a:rPr lang="en-NZ" smtClean="0"/>
              <a:t>In association with HOMER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Software review – ViPOR</a:t>
            </a:r>
          </a:p>
        </p:txBody>
      </p:sp>
      <p:pic>
        <p:nvPicPr>
          <p:cNvPr id="61445" name="Picture 5" descr="nrel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25" y="1916113"/>
            <a:ext cx="1190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908050"/>
            <a:ext cx="7207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03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Modelling capabilities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Intern grid design</a:t>
            </a:r>
          </a:p>
          <a:p>
            <a:pPr lvl="1" eaLnBrk="1" hangingPunct="1">
              <a:buFont typeface="Wingdings" pitchFamily="2" charset="2"/>
              <a:buChar char="Ä"/>
            </a:pPr>
            <a:r>
              <a:rPr lang="en-NZ" smtClean="0"/>
              <a:t>Wire length</a:t>
            </a:r>
          </a:p>
          <a:p>
            <a:pPr lvl="1" eaLnBrk="1" hangingPunct="1">
              <a:buFont typeface="Wingdings" pitchFamily="2" charset="2"/>
              <a:buChar char="Ä"/>
            </a:pPr>
            <a:r>
              <a:rPr lang="en-NZ" smtClean="0"/>
              <a:t>Load kind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Grid-interaction scenarios</a:t>
            </a:r>
            <a:endParaRPr lang="en-NZ" sz="2800" smtClean="0"/>
          </a:p>
          <a:p>
            <a:pPr lvl="1" eaLnBrk="1" hangingPunct="1">
              <a:buFont typeface="Wingdings" pitchFamily="2" charset="2"/>
              <a:buChar char="Ä"/>
            </a:pPr>
            <a:r>
              <a:rPr lang="en-NZ" smtClean="0"/>
              <a:t>Electricity price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Software review – ViPOR</a:t>
            </a:r>
          </a:p>
        </p:txBody>
      </p:sp>
      <p:pic>
        <p:nvPicPr>
          <p:cNvPr id="62469" name="Picture 5" descr="main-vipor-window-s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1628775"/>
            <a:ext cx="354171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6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Spatial inputs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Non-spatial inputs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Software review – ViPOR</a:t>
            </a:r>
          </a:p>
        </p:txBody>
      </p:sp>
      <p:sp>
        <p:nvSpPr>
          <p:cNvPr id="6349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NZ" smtClean="0"/>
              <a:t>Input requirements</a:t>
            </a:r>
          </a:p>
        </p:txBody>
      </p:sp>
    </p:spTree>
  </p:cSld>
  <p:clrMapOvr>
    <a:masterClrMapping/>
  </p:clrMapOvr>
  <p:transition advTm="16328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/>
              <a:t>Available data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/>
              <a:t>Hourly wind speed and direction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/>
              <a:t>Hourly global solar radiation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/>
              <a:t>Profile development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/>
              <a:t>Wind resource: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/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/>
              <a:t>Wind speed frequency distribution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/>
              <a:t>Wind rose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/>
              <a:t>Solar resource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/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/>
              <a:t>Daily profile per month</a:t>
            </a:r>
          </a:p>
          <a:p>
            <a:pPr lvl="1" eaLnBrk="1" hangingPunct="1">
              <a:lnSpc>
                <a:spcPct val="90000"/>
              </a:lnSpc>
            </a:pPr>
            <a:endParaRPr lang="en-NZ" sz="2400" smtClean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2617788" y="457200"/>
            <a:ext cx="3898900" cy="1371600"/>
          </a:xfrm>
          <a:noFill/>
        </p:spPr>
        <p:txBody>
          <a:bodyPr/>
          <a:lstStyle/>
          <a:p>
            <a:pPr algn="ctr" eaLnBrk="1" hangingPunct="1"/>
            <a:r>
              <a:rPr lang="en-NZ" smtClean="0"/>
              <a:t>Resource data</a:t>
            </a:r>
          </a:p>
        </p:txBody>
      </p:sp>
    </p:spTree>
    <p:custDataLst>
      <p:tags r:id="rId1"/>
    </p:custDataLst>
  </p:cSld>
  <p:clrMapOvr>
    <a:masterClrMapping/>
  </p:clrMapOvr>
  <p:transition advTm="30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67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167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167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10"/>
          <p:cNvGrpSpPr>
            <a:grpSpLocks/>
          </p:cNvGrpSpPr>
          <p:nvPr/>
        </p:nvGrpSpPr>
        <p:grpSpPr bwMode="auto">
          <a:xfrm>
            <a:off x="1143000" y="549275"/>
            <a:ext cx="6381750" cy="6265863"/>
            <a:chOff x="720" y="346"/>
            <a:chExt cx="4020" cy="3947"/>
          </a:xfrm>
        </p:grpSpPr>
        <p:pic>
          <p:nvPicPr>
            <p:cNvPr id="65540" name="Picture 9" descr="Totara bank east taratah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20" y="346"/>
              <a:ext cx="4020" cy="3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1" name="Oval 6"/>
            <p:cNvSpPr>
              <a:spLocks noChangeArrowheads="1"/>
            </p:cNvSpPr>
            <p:nvPr/>
          </p:nvSpPr>
          <p:spPr bwMode="auto">
            <a:xfrm>
              <a:off x="1656" y="2506"/>
              <a:ext cx="1088" cy="4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39" name="Text Box 8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Resource</a:t>
            </a:r>
          </a:p>
        </p:txBody>
      </p:sp>
    </p:spTree>
  </p:cSld>
  <p:clrMapOvr>
    <a:masterClrMapping/>
  </p:clrMapOvr>
  <p:transition advTm="21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35150" y="431800"/>
            <a:ext cx="7308850" cy="6381750"/>
            <a:chOff x="1156" y="272"/>
            <a:chExt cx="4604" cy="4020"/>
          </a:xfrm>
        </p:grpSpPr>
        <p:pic>
          <p:nvPicPr>
            <p:cNvPr id="16392" name="Picture 4" descr="new_zealand_rel8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6" y="272"/>
              <a:ext cx="3164" cy="402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</p:pic>
        <p:grpSp>
          <p:nvGrpSpPr>
            <p:cNvPr id="16393" name="Group 12"/>
            <p:cNvGrpSpPr>
              <a:grpSpLocks/>
            </p:cNvGrpSpPr>
            <p:nvPr/>
          </p:nvGrpSpPr>
          <p:grpSpPr bwMode="auto">
            <a:xfrm>
              <a:off x="3470" y="1797"/>
              <a:ext cx="2290" cy="471"/>
              <a:chOff x="3470" y="1797"/>
              <a:chExt cx="2290" cy="471"/>
            </a:xfrm>
          </p:grpSpPr>
          <p:sp>
            <p:nvSpPr>
              <p:cNvPr id="16394" name="Line 5"/>
              <p:cNvSpPr>
                <a:spLocks noChangeShapeType="1"/>
              </p:cNvSpPr>
              <p:nvPr/>
            </p:nvSpPr>
            <p:spPr bwMode="auto">
              <a:xfrm flipH="1">
                <a:off x="3470" y="1933"/>
                <a:ext cx="952" cy="33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NZ"/>
              </a:p>
            </p:txBody>
          </p:sp>
          <p:sp>
            <p:nvSpPr>
              <p:cNvPr id="16395" name="Text Box 11"/>
              <p:cNvSpPr txBox="1">
                <a:spLocks noChangeArrowheads="1"/>
              </p:cNvSpPr>
              <p:nvPr/>
            </p:nvSpPr>
            <p:spPr bwMode="auto">
              <a:xfrm>
                <a:off x="4422" y="1797"/>
                <a:ext cx="133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NZ" b="1">
                    <a:solidFill>
                      <a:srgbClr val="0000FF"/>
                    </a:solidFill>
                  </a:rPr>
                  <a:t>Wairarapa</a:t>
                </a:r>
                <a:r>
                  <a:rPr lang="en-NZ"/>
                  <a:t> </a:t>
                </a:r>
                <a:r>
                  <a:rPr lang="en-NZ" b="1">
                    <a:solidFill>
                      <a:srgbClr val="0000FF"/>
                    </a:solidFill>
                  </a:rPr>
                  <a:t>district</a:t>
                </a:r>
              </a:p>
            </p:txBody>
          </p:sp>
        </p:grpSp>
      </p:grp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684213" y="68263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>
                <a:solidFill>
                  <a:schemeClr val="bg1"/>
                </a:solidFill>
              </a:rPr>
              <a:t>Location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528638"/>
            <a:ext cx="6381750" cy="6267450"/>
            <a:chOff x="720" y="333"/>
            <a:chExt cx="4020" cy="3948"/>
          </a:xfrm>
        </p:grpSpPr>
        <p:pic>
          <p:nvPicPr>
            <p:cNvPr id="16390" name="Picture 2" descr="Totara ban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0" y="333"/>
              <a:ext cx="4020" cy="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Rectangle 14"/>
            <p:cNvSpPr>
              <a:spLocks noChangeArrowheads="1"/>
            </p:cNvSpPr>
            <p:nvPr/>
          </p:nvSpPr>
          <p:spPr bwMode="auto">
            <a:xfrm>
              <a:off x="2925" y="1389"/>
              <a:ext cx="409" cy="136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6" name="Text Box 16"/>
          <p:cNvSpPr txBox="1">
            <a:spLocks noChangeArrowheads="1"/>
          </p:cNvSpPr>
          <p:nvPr/>
        </p:nvSpPr>
        <p:spPr bwMode="auto">
          <a:xfrm>
            <a:off x="7667625" y="2513013"/>
            <a:ext cx="12969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NZ" b="1">
                <a:solidFill>
                  <a:srgbClr val="0000FF"/>
                </a:solidFill>
              </a:rPr>
              <a:t>8 km south of Masterton</a:t>
            </a:r>
          </a:p>
        </p:txBody>
      </p:sp>
    </p:spTree>
    <p:custDataLst>
      <p:tags r:id="rId1"/>
    </p:custDataLst>
  </p:cSld>
  <p:clrMapOvr>
    <a:masterClrMapping/>
  </p:clrMapOvr>
  <p:transition advTm="7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/>
              <a:t>Available data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/>
              <a:t>Hourly wind speed and direction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/>
              <a:t>Hourly global solar radiation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>
                <a:solidFill>
                  <a:schemeClr val="accent2"/>
                </a:solidFill>
              </a:rPr>
              <a:t>Profile development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Wind resource: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Wind speed frequency distribution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Wind rose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Solar resource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Daily profile per month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2617788" y="457200"/>
            <a:ext cx="3898900" cy="1371600"/>
          </a:xfrm>
          <a:noFill/>
        </p:spPr>
        <p:txBody>
          <a:bodyPr/>
          <a:lstStyle/>
          <a:p>
            <a:pPr algn="ctr" eaLnBrk="1" hangingPunct="1"/>
            <a:r>
              <a:rPr lang="en-NZ" smtClean="0"/>
              <a:t>Resource data</a:t>
            </a:r>
          </a:p>
        </p:txBody>
      </p:sp>
      <p:pic>
        <p:nvPicPr>
          <p:cNvPr id="118789" name="Picture 5" descr="banner-niw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2565400"/>
            <a:ext cx="21605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54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8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18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8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18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8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18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13"/>
          <p:cNvGrpSpPr>
            <a:grpSpLocks/>
          </p:cNvGrpSpPr>
          <p:nvPr/>
        </p:nvGrpSpPr>
        <p:grpSpPr bwMode="auto">
          <a:xfrm>
            <a:off x="0" y="698500"/>
            <a:ext cx="9144000" cy="5461000"/>
            <a:chOff x="0" y="440"/>
            <a:chExt cx="5760" cy="3440"/>
          </a:xfrm>
        </p:grpSpPr>
        <p:pic>
          <p:nvPicPr>
            <p:cNvPr id="67591" name="Picture 5" descr="long ter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40"/>
              <a:ext cx="5760" cy="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2" name="Rectangle 12"/>
            <p:cNvSpPr>
              <a:spLocks noChangeArrowheads="1"/>
            </p:cNvSpPr>
            <p:nvPr/>
          </p:nvSpPr>
          <p:spPr bwMode="auto">
            <a:xfrm>
              <a:off x="1292" y="1026"/>
              <a:ext cx="681" cy="2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292725" y="4221163"/>
            <a:ext cx="3382963" cy="2492375"/>
            <a:chOff x="3334" y="2659"/>
            <a:chExt cx="2131" cy="1570"/>
          </a:xfrm>
        </p:grpSpPr>
        <p:sp>
          <p:nvSpPr>
            <p:cNvPr id="67589" name="Text Box 6"/>
            <p:cNvSpPr txBox="1">
              <a:spLocks noChangeArrowheads="1"/>
            </p:cNvSpPr>
            <p:nvPr/>
          </p:nvSpPr>
          <p:spPr bwMode="auto">
            <a:xfrm>
              <a:off x="3334" y="3974"/>
              <a:ext cx="2131" cy="25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b="1"/>
                <a:t>Average wind speed: 3,2 m/s</a:t>
              </a:r>
            </a:p>
          </p:txBody>
        </p:sp>
        <p:sp>
          <p:nvSpPr>
            <p:cNvPr id="67590" name="Line 8"/>
            <p:cNvSpPr>
              <a:spLocks noChangeShapeType="1"/>
            </p:cNvSpPr>
            <p:nvPr/>
          </p:nvSpPr>
          <p:spPr bwMode="auto">
            <a:xfrm flipH="1" flipV="1">
              <a:off x="3606" y="2659"/>
              <a:ext cx="816" cy="1315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NZ"/>
            </a:p>
          </p:txBody>
        </p:sp>
      </p:grpSp>
      <p:sp>
        <p:nvSpPr>
          <p:cNvPr id="67588" name="Text Box 11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Resource</a:t>
            </a:r>
          </a:p>
        </p:txBody>
      </p:sp>
    </p:spTree>
    <p:custDataLst>
      <p:tags r:id="rId1"/>
    </p:custDataLst>
  </p:cSld>
  <p:clrMapOvr>
    <a:masterClrMapping/>
  </p:clrMapOvr>
  <p:transition advTm="8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>
                <a:solidFill>
                  <a:schemeClr val="accent2"/>
                </a:solidFill>
              </a:rPr>
              <a:t>Available data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Hourly wind speed and direction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Hourly global solar radiation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/>
              <a:t>Profile development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/>
              <a:t>Wind resource: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/>
              <a:t>Wind speed frequency distribution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Wind rose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Solar resource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Daily profile per month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2617788" y="457200"/>
            <a:ext cx="3898900" cy="1371600"/>
          </a:xfrm>
          <a:noFill/>
        </p:spPr>
        <p:txBody>
          <a:bodyPr/>
          <a:lstStyle/>
          <a:p>
            <a:pPr algn="ctr" eaLnBrk="1" hangingPunct="1"/>
            <a:r>
              <a:rPr lang="en-NZ" smtClean="0"/>
              <a:t>Resource data</a:t>
            </a:r>
          </a:p>
        </p:txBody>
      </p:sp>
    </p:spTree>
  </p:cSld>
  <p:clrMapOvr>
    <a:masterClrMapping/>
  </p:clrMapOvr>
  <p:transition advTm="7625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82575" y="188913"/>
          <a:ext cx="8610600" cy="6334125"/>
        </p:xfrm>
        <a:graphic>
          <a:graphicData uri="http://schemas.openxmlformats.org/presentationml/2006/ole">
            <p:oleObj spid="_x0000_s6146" name="Graphique" r:id="rId4" imgW="8610600" imgH="6334125" progId="MSGraph.Chart.8">
              <p:embed followColorScheme="full"/>
            </p:oleObj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84213" y="1196975"/>
            <a:ext cx="3311525" cy="5589588"/>
            <a:chOff x="431" y="754"/>
            <a:chExt cx="2086" cy="3521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 flipV="1">
              <a:off x="1882" y="754"/>
              <a:ext cx="0" cy="299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431" y="4020"/>
              <a:ext cx="2086" cy="25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NZ" b="1"/>
                <a:t>55 % of wind speed &lt; 3 m/s</a:t>
              </a:r>
            </a:p>
          </p:txBody>
        </p:sp>
        <p:pic>
          <p:nvPicPr>
            <p:cNvPr id="6151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5" y="3772"/>
              <a:ext cx="99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Resource</a:t>
            </a:r>
          </a:p>
        </p:txBody>
      </p:sp>
    </p:spTree>
    <p:custDataLst>
      <p:tags r:id="rId2"/>
    </p:custDataLst>
  </p:cSld>
  <p:clrMapOvr>
    <a:masterClrMapping/>
  </p:clrMapOvr>
  <p:transition advTm="22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>
                <a:solidFill>
                  <a:schemeClr val="accent2"/>
                </a:solidFill>
              </a:rPr>
              <a:t>Available data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Hourly wind speed and direction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Hourly global solar radiation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/>
              <a:t>Profile development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/>
              <a:t>Wind resource: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Wind speed frequency distribution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/>
              <a:t>Wind rose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Solar resource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Daily profile per month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2617788" y="457200"/>
            <a:ext cx="3898900" cy="1371600"/>
          </a:xfrm>
          <a:noFill/>
        </p:spPr>
        <p:txBody>
          <a:bodyPr/>
          <a:lstStyle/>
          <a:p>
            <a:pPr algn="ctr" eaLnBrk="1" hangingPunct="1"/>
            <a:r>
              <a:rPr lang="en-NZ" smtClean="0"/>
              <a:t>Resource data</a:t>
            </a:r>
          </a:p>
        </p:txBody>
      </p:sp>
    </p:spTree>
  </p:cSld>
  <p:clrMapOvr>
    <a:masterClrMapping/>
  </p:clrMapOvr>
  <p:transition advTm="6297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0" y="481013"/>
          <a:ext cx="9107488" cy="6196012"/>
        </p:xfrm>
        <a:graphic>
          <a:graphicData uri="http://schemas.openxmlformats.org/presentationml/2006/ole">
            <p:oleObj spid="_x0000_s7170" name="Graphique" r:id="rId3" imgW="9391650" imgH="6391275" progId="MSGraph.Chart.8">
              <p:embed followColorScheme="full"/>
            </p:oleObj>
          </a:graphicData>
        </a:graphic>
      </p:graphicFrame>
      <p:sp>
        <p:nvSpPr>
          <p:cNvPr id="7171" name="Text Box 390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Resource</a:t>
            </a:r>
          </a:p>
        </p:txBody>
      </p:sp>
    </p:spTree>
  </p:cSld>
  <p:clrMapOvr>
    <a:masterClrMapping/>
  </p:clrMapOvr>
  <p:transition advTm="14375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windrose google totar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882650"/>
            <a:ext cx="817245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Resource</a:t>
            </a:r>
          </a:p>
        </p:txBody>
      </p:sp>
    </p:spTree>
  </p:cSld>
  <p:clrMapOvr>
    <a:masterClrMapping/>
  </p:clrMapOvr>
  <p:transition advTm="7078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>
                <a:solidFill>
                  <a:schemeClr val="accent2"/>
                </a:solidFill>
              </a:rPr>
              <a:t>Available data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Hourly wind speed and direction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Hourly global solar radiation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/>
              <a:t>Profile development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Wind resource: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Wind speed frequency distribution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Wind rose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/>
              <a:t>Solar resource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/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Daily profile per month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2617788" y="457200"/>
            <a:ext cx="3898900" cy="1371600"/>
          </a:xfrm>
          <a:noFill/>
        </p:spPr>
        <p:txBody>
          <a:bodyPr/>
          <a:lstStyle/>
          <a:p>
            <a:pPr algn="ctr" eaLnBrk="1" hangingPunct="1"/>
            <a:r>
              <a:rPr lang="en-NZ" smtClean="0"/>
              <a:t>Resource data</a:t>
            </a:r>
          </a:p>
        </p:txBody>
      </p:sp>
    </p:spTree>
  </p:cSld>
  <p:clrMapOvr>
    <a:masterClrMapping/>
  </p:clrMapOvr>
  <p:transition advTm="9469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5" descr="long te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5963"/>
            <a:ext cx="91440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Resource</a:t>
            </a:r>
          </a:p>
        </p:txBody>
      </p:sp>
    </p:spTree>
  </p:cSld>
  <p:clrMapOvr>
    <a:masterClrMapping/>
  </p:clrMapOvr>
  <p:transition advTm="736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>
                <a:solidFill>
                  <a:schemeClr val="accent2"/>
                </a:solidFill>
              </a:rPr>
              <a:t>Available data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Hourly wind speed and direction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Hourly global solar radiation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NZ" sz="2800" smtClean="0"/>
              <a:t>Profile development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>
                <a:solidFill>
                  <a:schemeClr val="accent2"/>
                </a:solidFill>
              </a:rPr>
              <a:t>Wind resource: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Wind speed frequency distribution curve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Wind rose</a:t>
            </a:r>
          </a:p>
          <a:p>
            <a:pPr eaLnBrk="1" hangingPunct="1">
              <a:lnSpc>
                <a:spcPct val="90000"/>
              </a:lnSpc>
            </a:pPr>
            <a:r>
              <a:rPr lang="en-NZ" sz="2800" smtClean="0"/>
              <a:t>Solar resource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>
                <a:solidFill>
                  <a:schemeClr val="accent2"/>
                </a:solidFill>
              </a:rPr>
              <a:t>Long-term average hourly profile</a:t>
            </a:r>
          </a:p>
          <a:p>
            <a:pPr lvl="1" eaLnBrk="1" hangingPunct="1">
              <a:lnSpc>
                <a:spcPct val="90000"/>
              </a:lnSpc>
            </a:pPr>
            <a:r>
              <a:rPr lang="en-NZ" sz="2400" smtClean="0"/>
              <a:t>Daily profile per month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2617788" y="457200"/>
            <a:ext cx="3898900" cy="1371600"/>
          </a:xfrm>
          <a:noFill/>
        </p:spPr>
        <p:txBody>
          <a:bodyPr/>
          <a:lstStyle/>
          <a:p>
            <a:pPr algn="ctr" eaLnBrk="1" hangingPunct="1"/>
            <a:r>
              <a:rPr lang="en-NZ" smtClean="0"/>
              <a:t>Resource data</a:t>
            </a:r>
          </a:p>
        </p:txBody>
      </p:sp>
    </p:spTree>
  </p:cSld>
  <p:clrMapOvr>
    <a:masterClrMapping/>
  </p:clrMapOvr>
  <p:transition advTm="603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404813"/>
            <a:ext cx="4757738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Totara Bank site</a:t>
            </a:r>
            <a:endParaRPr lang="en-NZ" sz="1600" b="1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877050" y="908050"/>
            <a:ext cx="1655763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>
              <a:spcBef>
                <a:spcPct val="50000"/>
              </a:spcBef>
              <a:buFont typeface="Wingdings" pitchFamily="2" charset="2"/>
              <a:buChar char="§"/>
            </a:pPr>
            <a:r>
              <a:rPr lang="en-NZ" b="1">
                <a:solidFill>
                  <a:srgbClr val="0000FF"/>
                </a:solidFill>
              </a:rPr>
              <a:t>7 hectares</a:t>
            </a:r>
          </a:p>
          <a:p>
            <a:pPr marL="182563" indent="-182563">
              <a:spcBef>
                <a:spcPct val="50000"/>
              </a:spcBef>
            </a:pPr>
            <a:endParaRPr lang="en-NZ" b="1">
              <a:solidFill>
                <a:srgbClr val="0000FF"/>
              </a:solidFill>
            </a:endParaRPr>
          </a:p>
          <a:p>
            <a:pPr marL="182563" indent="-182563">
              <a:spcBef>
                <a:spcPct val="50000"/>
              </a:spcBef>
              <a:buFont typeface="Wingdings" pitchFamily="2" charset="2"/>
              <a:buChar char="§"/>
            </a:pPr>
            <a:r>
              <a:rPr lang="en-NZ" b="1">
                <a:solidFill>
                  <a:srgbClr val="0000FF"/>
                </a:solidFill>
              </a:rPr>
              <a:t>8 lots</a:t>
            </a:r>
          </a:p>
        </p:txBody>
      </p:sp>
    </p:spTree>
    <p:custDataLst>
      <p:tags r:id="rId1"/>
    </p:custDataLst>
  </p:cSld>
  <p:clrMapOvr>
    <a:masterClrMapping/>
  </p:clrMapOvr>
  <p:transition advTm="17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5088" y="1125538"/>
          <a:ext cx="9039225" cy="5391150"/>
        </p:xfrm>
        <a:graphic>
          <a:graphicData uri="http://schemas.openxmlformats.org/presentationml/2006/ole">
            <p:oleObj spid="_x0000_s8194" name="Graphique" r:id="rId3" imgW="9039225" imgH="5391150" progId="MSGraph.Chart.8">
              <p:embed followColorScheme="full"/>
            </p:oleObj>
          </a:graphicData>
        </a:graphic>
      </p:graphicFrame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84213" y="6826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 </a:t>
            </a:r>
            <a:r>
              <a:rPr lang="en-NZ" b="1"/>
              <a:t>–</a:t>
            </a:r>
            <a:r>
              <a:rPr lang="en-NZ" sz="1600" b="1"/>
              <a:t> Resource</a:t>
            </a:r>
          </a:p>
        </p:txBody>
      </p:sp>
    </p:spTree>
  </p:cSld>
  <p:clrMapOvr>
    <a:masterClrMapping/>
  </p:clrMapOvr>
  <p:transition advTm="8531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NZ" smtClean="0"/>
              <a:t>Next steps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Technological data</a:t>
            </a:r>
          </a:p>
          <a:p>
            <a:pPr lvl="1" eaLnBrk="1" hangingPunct="1"/>
            <a:r>
              <a:rPr lang="en-NZ" smtClean="0"/>
              <a:t>Database</a:t>
            </a:r>
          </a:p>
          <a:p>
            <a:pPr lvl="1" eaLnBrk="1" hangingPunct="1"/>
            <a:r>
              <a:rPr lang="en-NZ" smtClean="0"/>
              <a:t>Cost estimation</a:t>
            </a:r>
          </a:p>
          <a:p>
            <a:pPr lvl="1" eaLnBrk="1" hangingPunct="1"/>
            <a:endParaRPr lang="en-NZ" smtClean="0"/>
          </a:p>
          <a:p>
            <a:pPr eaLnBrk="1" hangingPunct="1"/>
            <a:r>
              <a:rPr lang="en-NZ" smtClean="0"/>
              <a:t>Electrical demand data</a:t>
            </a:r>
          </a:p>
          <a:p>
            <a:pPr lvl="1" eaLnBrk="1" hangingPunct="1"/>
            <a:r>
              <a:rPr lang="en-NZ" smtClean="0"/>
              <a:t>Hourly electrical demand record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84213" y="68263"/>
            <a:ext cx="8280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Electrical generation system analysis: </a:t>
            </a:r>
            <a:r>
              <a:rPr lang="en-NZ" sz="1600" b="1"/>
              <a:t>Data collection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1828800"/>
            <a:ext cx="6019800" cy="2209800"/>
          </a:xfrm>
        </p:spPr>
        <p:txBody>
          <a:bodyPr/>
          <a:lstStyle/>
          <a:p>
            <a:pPr algn="ctr" eaLnBrk="1" hangingPunct="1"/>
            <a:r>
              <a:rPr lang="en-US" smtClean="0"/>
              <a:t>Totara Bank project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6513" y="115888"/>
            <a:ext cx="4175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700" b="1">
                <a:solidFill>
                  <a:schemeClr val="bg2"/>
                </a:solidFill>
              </a:rPr>
              <a:t>2008 Energy Postgraduate Conference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6165850"/>
            <a:ext cx="32035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700" b="1">
                <a:solidFill>
                  <a:schemeClr val="bg2"/>
                </a:solidFill>
              </a:rPr>
              <a:t>Léa Sigot - Sylvain Lamige</a:t>
            </a:r>
          </a:p>
          <a:p>
            <a:pPr algn="ctr">
              <a:lnSpc>
                <a:spcPct val="125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700">
                <a:solidFill>
                  <a:schemeClr val="bg2"/>
                </a:solidFill>
              </a:rPr>
              <a:t>Supervisor: Attilio Pigneri</a:t>
            </a:r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325" y="0"/>
            <a:ext cx="41306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 descr="insa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5876925"/>
            <a:ext cx="17621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78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illview%202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538" y="476250"/>
            <a:ext cx="48069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84213" y="68263"/>
            <a:ext cx="7272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NZ" sz="1600" b="1">
                <a:solidFill>
                  <a:schemeClr val="bg1"/>
                </a:solidFill>
              </a:rPr>
              <a:t>Common facilities</a:t>
            </a:r>
            <a:endParaRPr lang="en-NZ" sz="1600" b="1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5589588"/>
            <a:ext cx="2916238" cy="647700"/>
            <a:chOff x="0" y="3521"/>
            <a:chExt cx="1837" cy="408"/>
          </a:xfrm>
        </p:grpSpPr>
        <p:sp>
          <p:nvSpPr>
            <p:cNvPr id="18446" name="Line 6"/>
            <p:cNvSpPr>
              <a:spLocks noChangeShapeType="1"/>
            </p:cNvSpPr>
            <p:nvPr/>
          </p:nvSpPr>
          <p:spPr bwMode="auto">
            <a:xfrm flipV="1">
              <a:off x="1156" y="3521"/>
              <a:ext cx="681" cy="181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8447" name="Text Box 10"/>
            <p:cNvSpPr txBox="1">
              <a:spLocks noChangeArrowheads="1"/>
            </p:cNvSpPr>
            <p:nvPr/>
          </p:nvSpPr>
          <p:spPr bwMode="auto">
            <a:xfrm>
              <a:off x="0" y="3698"/>
              <a:ext cx="1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b="1">
                  <a:solidFill>
                    <a:srgbClr val="0000FF"/>
                  </a:solidFill>
                </a:rPr>
                <a:t>Pole connection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36513" y="2565400"/>
            <a:ext cx="2808288" cy="1871663"/>
            <a:chOff x="-23" y="1616"/>
            <a:chExt cx="1769" cy="1179"/>
          </a:xfrm>
        </p:grpSpPr>
        <p:sp>
          <p:nvSpPr>
            <p:cNvPr id="18444" name="Line 7"/>
            <p:cNvSpPr>
              <a:spLocks noChangeShapeType="1"/>
            </p:cNvSpPr>
            <p:nvPr/>
          </p:nvSpPr>
          <p:spPr bwMode="auto">
            <a:xfrm>
              <a:off x="1066" y="1842"/>
              <a:ext cx="680" cy="95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8445" name="Text Box 11"/>
            <p:cNvSpPr txBox="1">
              <a:spLocks noChangeArrowheads="1"/>
            </p:cNvSpPr>
            <p:nvPr/>
          </p:nvSpPr>
          <p:spPr bwMode="auto">
            <a:xfrm>
              <a:off x="-23" y="1616"/>
              <a:ext cx="1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b="1">
                  <a:solidFill>
                    <a:srgbClr val="0000FF"/>
                  </a:solidFill>
                </a:rPr>
                <a:t>Common house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19700" y="3133725"/>
            <a:ext cx="4032250" cy="1663700"/>
            <a:chOff x="3288" y="1974"/>
            <a:chExt cx="2540" cy="1048"/>
          </a:xfrm>
        </p:grpSpPr>
        <p:sp>
          <p:nvSpPr>
            <p:cNvPr id="18442" name="Line 8"/>
            <p:cNvSpPr>
              <a:spLocks noChangeShapeType="1"/>
            </p:cNvSpPr>
            <p:nvPr/>
          </p:nvSpPr>
          <p:spPr bwMode="auto">
            <a:xfrm flipH="1">
              <a:off x="3288" y="2115"/>
              <a:ext cx="1270" cy="90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8443" name="Text Box 12"/>
            <p:cNvSpPr txBox="1">
              <a:spLocks noChangeArrowheads="1"/>
            </p:cNvSpPr>
            <p:nvPr/>
          </p:nvSpPr>
          <p:spPr bwMode="auto">
            <a:xfrm>
              <a:off x="4581" y="1974"/>
              <a:ext cx="1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b="1">
                  <a:solidFill>
                    <a:srgbClr val="0000FF"/>
                  </a:solidFill>
                </a:rPr>
                <a:t>Road access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516688" y="5949950"/>
            <a:ext cx="2698750" cy="431800"/>
            <a:chOff x="4105" y="3748"/>
            <a:chExt cx="1700" cy="272"/>
          </a:xfrm>
        </p:grpSpPr>
        <p:sp>
          <p:nvSpPr>
            <p:cNvPr id="18440" name="Line 9"/>
            <p:cNvSpPr>
              <a:spLocks noChangeShapeType="1"/>
            </p:cNvSpPr>
            <p:nvPr/>
          </p:nvSpPr>
          <p:spPr bwMode="auto">
            <a:xfrm flipH="1">
              <a:off x="4105" y="3884"/>
              <a:ext cx="453" cy="1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18441" name="Text Box 13"/>
            <p:cNvSpPr txBox="1">
              <a:spLocks noChangeArrowheads="1"/>
            </p:cNvSpPr>
            <p:nvPr/>
          </p:nvSpPr>
          <p:spPr bwMode="auto">
            <a:xfrm>
              <a:off x="4558" y="3748"/>
              <a:ext cx="1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NZ" b="1">
                  <a:solidFill>
                    <a:srgbClr val="0000FF"/>
                  </a:solidFill>
                </a:rPr>
                <a:t>Coppicing trees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4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Previous work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8768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Land layout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Whole solar access planning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Optimized eaves shade angles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Site thermal self-sufficiency</a:t>
            </a:r>
          </a:p>
        </p:txBody>
      </p:sp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3|1.8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1|1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4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22.7|15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8.6|8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5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3|10.6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9|4.4"/>
</p:tagLst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2651</TotalTime>
  <Words>1606</Words>
  <Application>Microsoft Office PowerPoint</Application>
  <PresentationFormat>On-screen Show (4:3)</PresentationFormat>
  <Paragraphs>506</Paragraphs>
  <Slides>72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9" baseType="lpstr">
      <vt:lpstr>Arial</vt:lpstr>
      <vt:lpstr>Wingdings</vt:lpstr>
      <vt:lpstr>Arial Black</vt:lpstr>
      <vt:lpstr>Times New Roman</vt:lpstr>
      <vt:lpstr>Pixel</vt:lpstr>
      <vt:lpstr>Graphique Microsoft Office Excel</vt:lpstr>
      <vt:lpstr>Graphique Microsoft Graph</vt:lpstr>
      <vt:lpstr>Totara Bank project</vt:lpstr>
      <vt:lpstr>Presentation overview</vt:lpstr>
      <vt:lpstr>Context of our research project within our studies</vt:lpstr>
      <vt:lpstr>Totara Bank project outlines</vt:lpstr>
      <vt:lpstr>On-site visit</vt:lpstr>
      <vt:lpstr>Slide 6</vt:lpstr>
      <vt:lpstr>Slide 7</vt:lpstr>
      <vt:lpstr>Slide 8</vt:lpstr>
      <vt:lpstr>Previous work</vt:lpstr>
      <vt:lpstr>Land layout</vt:lpstr>
      <vt:lpstr>Slide 11</vt:lpstr>
      <vt:lpstr>Land layout</vt:lpstr>
      <vt:lpstr>Slide 13</vt:lpstr>
      <vt:lpstr>Land layout</vt:lpstr>
      <vt:lpstr>Slide 15</vt:lpstr>
      <vt:lpstr>Whole solar access planning</vt:lpstr>
      <vt:lpstr>Slide 17</vt:lpstr>
      <vt:lpstr>Optimized eaves shade angles</vt:lpstr>
      <vt:lpstr>Site thermal self-sufficiency</vt:lpstr>
      <vt:lpstr>Thermal analysis of building design and siting options</vt:lpstr>
      <vt:lpstr>Objectives</vt:lpstr>
      <vt:lpstr>Waitakere NOW Home®</vt:lpstr>
      <vt:lpstr>Software review: ALF3</vt:lpstr>
      <vt:lpstr>Description</vt:lpstr>
      <vt:lpstr>Modelling capabilities</vt:lpstr>
      <vt:lpstr>Slide 26</vt:lpstr>
      <vt:lpstr>Modelling capabilities</vt:lpstr>
      <vt:lpstr>Slide 28</vt:lpstr>
      <vt:lpstr>Input requirements</vt:lpstr>
      <vt:lpstr>Slide 30</vt:lpstr>
      <vt:lpstr>Input requirements</vt:lpstr>
      <vt:lpstr>Slide 32</vt:lpstr>
      <vt:lpstr>Input requirements</vt:lpstr>
      <vt:lpstr>Slide 34</vt:lpstr>
      <vt:lpstr>Climate data</vt:lpstr>
      <vt:lpstr>Slide 36</vt:lpstr>
      <vt:lpstr>Climate data</vt:lpstr>
      <vt:lpstr>Slide 38</vt:lpstr>
      <vt:lpstr>Slide 39</vt:lpstr>
      <vt:lpstr>Climate data</vt:lpstr>
      <vt:lpstr>Slide 41</vt:lpstr>
      <vt:lpstr>Slide 42</vt:lpstr>
      <vt:lpstr>Climate data</vt:lpstr>
      <vt:lpstr>Slide 44</vt:lpstr>
      <vt:lpstr>Thermal analysis of building design and siting options</vt:lpstr>
      <vt:lpstr>Techno-economic analysis of distributed generation options from renewable energy sources and grid-interaction scenarios </vt:lpstr>
      <vt:lpstr>Objectives</vt:lpstr>
      <vt:lpstr>Methodology</vt:lpstr>
      <vt:lpstr>Software review: HOMER</vt:lpstr>
      <vt:lpstr>Description</vt:lpstr>
      <vt:lpstr>Modelling capabilities</vt:lpstr>
      <vt:lpstr>Input requirements</vt:lpstr>
      <vt:lpstr>Already done projects</vt:lpstr>
      <vt:lpstr>Software review: ViPOR</vt:lpstr>
      <vt:lpstr>Description</vt:lpstr>
      <vt:lpstr>Modelling capabilities</vt:lpstr>
      <vt:lpstr>Input requirements</vt:lpstr>
      <vt:lpstr>Resource data</vt:lpstr>
      <vt:lpstr>Slide 59</vt:lpstr>
      <vt:lpstr>Resource data</vt:lpstr>
      <vt:lpstr>Slide 61</vt:lpstr>
      <vt:lpstr>Resource data</vt:lpstr>
      <vt:lpstr>Slide 63</vt:lpstr>
      <vt:lpstr>Resource data</vt:lpstr>
      <vt:lpstr>Slide 65</vt:lpstr>
      <vt:lpstr>Slide 66</vt:lpstr>
      <vt:lpstr>Resource data</vt:lpstr>
      <vt:lpstr>Slide 68</vt:lpstr>
      <vt:lpstr>Resource data</vt:lpstr>
      <vt:lpstr>Slide 70</vt:lpstr>
      <vt:lpstr>Next steps</vt:lpstr>
      <vt:lpstr>Totara Bank project</vt:lpstr>
    </vt:vector>
  </TitlesOfParts>
  <Company>massey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Totara bank project</dc:title>
  <dc:creator>admin</dc:creator>
  <cp:lastModifiedBy>Rachel Hansen</cp:lastModifiedBy>
  <cp:revision>142</cp:revision>
  <dcterms:created xsi:type="dcterms:W3CDTF">2008-05-27T00:15:04Z</dcterms:created>
  <dcterms:modified xsi:type="dcterms:W3CDTF">2014-09-01T08:33:43Z</dcterms:modified>
</cp:coreProperties>
</file>